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Lst>
  <p:notesMasterIdLst>
    <p:notesMasterId r:id="rId19"/>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Lst>
  <p:sldSz cx="12192000" cy="6858000"/>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GoogleSlidesCustomDataVersion2">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24" roundtripDataSignature="AMtx7mhi9MGofsSM2PFzBFicimXId+W3KQ=="/>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98" d="100"/>
          <a:sy n="98" d="100"/>
        </p:scale>
        <p:origin x="474" y="84"/>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customschemas.google.com/relationships/presentationmetadata" Target="metadata"/><Relationship Id="rId5" Type="http://schemas.openxmlformats.org/officeDocument/2006/relationships/slide" Target="slides/slide4.xml"/><Relationship Id="rId15" Type="http://schemas.openxmlformats.org/officeDocument/2006/relationships/slide" Target="slides/slide14.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marR="0" lvl="0"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1pPr>
            <a:lvl2pPr marL="914400" marR="0" lvl="1"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2pPr>
            <a:lvl3pPr marL="1371600" marR="0" lvl="2"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3pPr>
            <a:lvl4pPr marL="1828800" marR="0" lvl="3"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4pPr>
            <a:lvl5pPr marL="2286000" marR="0" lvl="4"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5pPr>
            <a:lvl6pPr marL="2743200" marR="0" lvl="5"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6pPr>
            <a:lvl7pPr marL="3200400" marR="0" lvl="6"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7pPr>
            <a:lvl8pPr marL="3657600" marR="0" lvl="7"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8pPr>
            <a:lvl9pPr marL="4114800" marR="0" lvl="8"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3" Type="http://schemas.openxmlformats.org/officeDocument/2006/relationships/hyperlink" Target="https://otan.us/media/tysjmzko/ca_adult-learning-guide_081822-a11y.pdf" TargetMode="External"/><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3" Type="http://schemas.openxmlformats.org/officeDocument/2006/relationships/hyperlink" Target="http://mle.skillrise.org/techtransformations" TargetMode="External"/><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3" Type="http://schemas.openxmlformats.org/officeDocument/2006/relationships/hyperlink" Target="https://docs.google.com/presentation/d/1WvfqBq5bLKuiNN_kqEmE4sa5tB9Q0ITWz2XQy6T6xME/copy" TargetMode="External"/><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s://support.google.com/jamboard/answer/7384353?hl=en" TargetMode="External"/><Relationship Id="rId2" Type="http://schemas.openxmlformats.org/officeDocument/2006/relationships/slide" Target="../slides/slide5.xml"/><Relationship Id="rId1" Type="http://schemas.openxmlformats.org/officeDocument/2006/relationships/notesMaster" Target="../notesMasters/notesMaster1.xml"/><Relationship Id="rId4" Type="http://schemas.openxmlformats.org/officeDocument/2006/relationships/hyperlink" Target="https://jamboard.google.com/d/1dr8sIdpFuI1_MGdFBPGz-cDzxIDrH73K_E8ixU_0iO0/copy" TargetMode="Externa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3" Type="http://schemas.openxmlformats.org/officeDocument/2006/relationships/hyperlink" Target="https://otan.us/media/tysjmzko/ca_adult-learning-guide_081822-a11y.pdf" TargetMode="External"/><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
        <p:cNvGrpSpPr/>
        <p:nvPr/>
      </p:nvGrpSpPr>
      <p:grpSpPr>
        <a:xfrm>
          <a:off x="0" y="0"/>
          <a:ext cx="0" cy="0"/>
          <a:chOff x="0" y="0"/>
          <a:chExt cx="0" cy="0"/>
        </a:xfrm>
      </p:grpSpPr>
      <p:sp>
        <p:nvSpPr>
          <p:cNvPr id="33" name="Google Shape;33;p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34" name="Google Shape;34;p1: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0"/>
        <p:cNvGrpSpPr/>
        <p:nvPr/>
      </p:nvGrpSpPr>
      <p:grpSpPr>
        <a:xfrm>
          <a:off x="0" y="0"/>
          <a:ext cx="0" cy="0"/>
          <a:chOff x="0" y="0"/>
          <a:chExt cx="0" cy="0"/>
        </a:xfrm>
      </p:grpSpPr>
      <p:sp>
        <p:nvSpPr>
          <p:cNvPr id="101" name="Google Shape;101;g2509810cb1c_0_0: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02" name="Google Shape;102;g2509810cb1c_0_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1"/>
              </a:buClr>
              <a:buSzPts val="1100"/>
              <a:buFont typeface="Arial"/>
              <a:buNone/>
            </a:pPr>
            <a:r>
              <a:rPr lang="en-US">
                <a:solidFill>
                  <a:schemeClr val="dk1"/>
                </a:solidFill>
              </a:rPr>
              <a:t>🕧 = 3 minutes</a:t>
            </a:r>
            <a:endParaRPr>
              <a:solidFill>
                <a:schemeClr val="dk1"/>
              </a:solidFill>
            </a:endParaRPr>
          </a:p>
          <a:p>
            <a:pPr marL="457200" lvl="0" indent="0" algn="l" rtl="0">
              <a:lnSpc>
                <a:spcPct val="100000"/>
              </a:lnSpc>
              <a:spcBef>
                <a:spcPts val="0"/>
              </a:spcBef>
              <a:spcAft>
                <a:spcPts val="0"/>
              </a:spcAft>
              <a:buClr>
                <a:schemeClr val="dk1"/>
              </a:buClr>
              <a:buSzPts val="1100"/>
              <a:buFont typeface="Arial"/>
              <a:buNone/>
            </a:pPr>
            <a:endParaRPr>
              <a:solidFill>
                <a:schemeClr val="dk1"/>
              </a:solidFill>
            </a:endParaRPr>
          </a:p>
          <a:p>
            <a:pPr marL="457200" lvl="0" indent="-298450" algn="l" rtl="0">
              <a:lnSpc>
                <a:spcPct val="100000"/>
              </a:lnSpc>
              <a:spcBef>
                <a:spcPts val="0"/>
              </a:spcBef>
              <a:spcAft>
                <a:spcPts val="0"/>
              </a:spcAft>
              <a:buClr>
                <a:schemeClr val="dk1"/>
              </a:buClr>
              <a:buSzPts val="1100"/>
              <a:buChar char="●"/>
            </a:pPr>
            <a:r>
              <a:rPr lang="en-US">
                <a:solidFill>
                  <a:schemeClr val="dk1"/>
                </a:solidFill>
              </a:rPr>
              <a:t>Provide an example of SAMR to help participants start to understand what SARM can look like in practice. </a:t>
            </a:r>
            <a:endParaRPr>
              <a:solidFill>
                <a:schemeClr val="dk1"/>
              </a:solidFill>
            </a:endParaRPr>
          </a:p>
          <a:p>
            <a:pPr marL="457200" lvl="0" indent="-298450" algn="l" rtl="0">
              <a:lnSpc>
                <a:spcPct val="100000"/>
              </a:lnSpc>
              <a:spcBef>
                <a:spcPts val="0"/>
              </a:spcBef>
              <a:spcAft>
                <a:spcPts val="0"/>
              </a:spcAft>
              <a:buClr>
                <a:schemeClr val="dk1"/>
              </a:buClr>
              <a:buSzPts val="1100"/>
              <a:buChar char="●"/>
            </a:pPr>
            <a:r>
              <a:rPr lang="en-US">
                <a:solidFill>
                  <a:schemeClr val="dk1"/>
                </a:solidFill>
              </a:rPr>
              <a:t>This example showcase the progression from simple substitution to more transformative uses of technology.</a:t>
            </a:r>
            <a:endParaRPr>
              <a:solidFill>
                <a:schemeClr val="dk1"/>
              </a:solidFill>
            </a:endParaRPr>
          </a:p>
          <a:p>
            <a:pPr marL="914400" lvl="1" indent="-298450" algn="l" rtl="0">
              <a:lnSpc>
                <a:spcPct val="100000"/>
              </a:lnSpc>
              <a:spcBef>
                <a:spcPts val="0"/>
              </a:spcBef>
              <a:spcAft>
                <a:spcPts val="0"/>
              </a:spcAft>
              <a:buClr>
                <a:schemeClr val="dk1"/>
              </a:buClr>
              <a:buSzPts val="1100"/>
              <a:buChar char="○"/>
            </a:pPr>
            <a:r>
              <a:rPr lang="en-US" b="1">
                <a:solidFill>
                  <a:schemeClr val="dk1"/>
                </a:solidFill>
              </a:rPr>
              <a:t>Substitution</a:t>
            </a:r>
            <a:r>
              <a:rPr lang="en-US">
                <a:solidFill>
                  <a:schemeClr val="dk1"/>
                </a:solidFill>
              </a:rPr>
              <a:t>: While the task of writing remains the same, the tool used for writing is replaced, offering digital convenience.</a:t>
            </a:r>
            <a:endParaRPr>
              <a:solidFill>
                <a:schemeClr val="dk1"/>
              </a:solidFill>
            </a:endParaRPr>
          </a:p>
          <a:p>
            <a:pPr marL="914400" lvl="1" indent="-298450" algn="l" rtl="0">
              <a:lnSpc>
                <a:spcPct val="100000"/>
              </a:lnSpc>
              <a:spcBef>
                <a:spcPts val="0"/>
              </a:spcBef>
              <a:spcAft>
                <a:spcPts val="0"/>
              </a:spcAft>
              <a:buClr>
                <a:schemeClr val="dk1"/>
              </a:buClr>
              <a:buSzPts val="1100"/>
              <a:buChar char="○"/>
            </a:pPr>
            <a:r>
              <a:rPr lang="en-US" b="1">
                <a:solidFill>
                  <a:schemeClr val="dk1"/>
                </a:solidFill>
              </a:rPr>
              <a:t>Augmentation</a:t>
            </a:r>
            <a:r>
              <a:rPr lang="en-US">
                <a:solidFill>
                  <a:schemeClr val="dk1"/>
                </a:solidFill>
              </a:rPr>
              <a:t>: These features enhance the traditional flashcard experience, making it more engaging and interactive.</a:t>
            </a:r>
            <a:endParaRPr>
              <a:solidFill>
                <a:schemeClr val="dk1"/>
              </a:solidFill>
            </a:endParaRPr>
          </a:p>
          <a:p>
            <a:pPr marL="914400" lvl="1" indent="-298450" algn="l" rtl="0">
              <a:lnSpc>
                <a:spcPct val="100000"/>
              </a:lnSpc>
              <a:spcBef>
                <a:spcPts val="0"/>
              </a:spcBef>
              <a:spcAft>
                <a:spcPts val="0"/>
              </a:spcAft>
              <a:buClr>
                <a:schemeClr val="dk1"/>
              </a:buClr>
              <a:buSzPts val="1100"/>
              <a:buChar char="○"/>
            </a:pPr>
            <a:r>
              <a:rPr lang="en-US" b="1">
                <a:solidFill>
                  <a:schemeClr val="dk1"/>
                </a:solidFill>
              </a:rPr>
              <a:t>Modification</a:t>
            </a:r>
            <a:r>
              <a:rPr lang="en-US">
                <a:solidFill>
                  <a:schemeClr val="dk1"/>
                </a:solidFill>
              </a:rPr>
              <a:t>: This collaborative feature allows for simultaneous editing, commenting, and, transforming the traditional individual writing task into a collaborative and interactive experience.</a:t>
            </a:r>
            <a:endParaRPr>
              <a:solidFill>
                <a:schemeClr val="dk1"/>
              </a:solidFill>
            </a:endParaRPr>
          </a:p>
          <a:p>
            <a:pPr marL="914400" lvl="1" indent="-298450" algn="l" rtl="0">
              <a:lnSpc>
                <a:spcPct val="100000"/>
              </a:lnSpc>
              <a:spcBef>
                <a:spcPts val="0"/>
              </a:spcBef>
              <a:spcAft>
                <a:spcPts val="0"/>
              </a:spcAft>
              <a:buClr>
                <a:schemeClr val="dk1"/>
              </a:buClr>
              <a:buSzPts val="1100"/>
              <a:buChar char="○"/>
            </a:pPr>
            <a:r>
              <a:rPr lang="en-US" b="1">
                <a:solidFill>
                  <a:schemeClr val="dk1"/>
                </a:solidFill>
              </a:rPr>
              <a:t>Redefinition</a:t>
            </a:r>
            <a:r>
              <a:rPr lang="en-US">
                <a:solidFill>
                  <a:schemeClr val="dk1"/>
                </a:solidFill>
              </a:rPr>
              <a:t>: By embedding videos, interactive elements, and hyperlinks, the presentation becomes a dynamic and immersive learning experience that redefines traditional slide-based presentations. In redefining the task, learners are providing with more choice in what they explore, which aligns with andragogy and heutagogy.</a:t>
            </a:r>
            <a:endParaRPr>
              <a:solidFill>
                <a:schemeClr val="dk1"/>
              </a:solidFill>
            </a:endParaRPr>
          </a:p>
          <a:p>
            <a:pPr marL="1371600" lvl="2" indent="-298450" algn="l" rtl="0">
              <a:lnSpc>
                <a:spcPct val="100000"/>
              </a:lnSpc>
              <a:spcBef>
                <a:spcPts val="0"/>
              </a:spcBef>
              <a:spcAft>
                <a:spcPts val="0"/>
              </a:spcAft>
              <a:buClr>
                <a:schemeClr val="dk1"/>
              </a:buClr>
              <a:buSzPts val="1100"/>
              <a:buChar char="■"/>
            </a:pPr>
            <a:r>
              <a:rPr lang="en-US" b="1">
                <a:solidFill>
                  <a:schemeClr val="dk1"/>
                </a:solidFill>
              </a:rPr>
              <a:t>📄DLG connection</a:t>
            </a:r>
            <a:r>
              <a:rPr lang="en-US">
                <a:solidFill>
                  <a:schemeClr val="dk1"/>
                </a:solidFill>
              </a:rPr>
              <a:t>: Participants can reference adult learning principles in Chapter 3 of the </a:t>
            </a:r>
            <a:r>
              <a:rPr lang="en-US" u="sng">
                <a:solidFill>
                  <a:schemeClr val="hlink"/>
                </a:solidFill>
                <a:hlinkClick r:id="rId3"/>
              </a:rPr>
              <a:t>DLG</a:t>
            </a:r>
            <a:r>
              <a:rPr lang="en-US">
                <a:solidFill>
                  <a:schemeClr val="dk1"/>
                </a:solidFill>
              </a:rPr>
              <a:t>.</a:t>
            </a:r>
            <a:endParaRPr>
              <a:solidFill>
                <a:schemeClr val="dk1"/>
              </a:solidFill>
            </a:endParaRPr>
          </a:p>
          <a:p>
            <a:pPr marL="457200" lvl="0" indent="-298450" algn="l" rtl="0">
              <a:lnSpc>
                <a:spcPct val="100000"/>
              </a:lnSpc>
              <a:spcBef>
                <a:spcPts val="0"/>
              </a:spcBef>
              <a:spcAft>
                <a:spcPts val="0"/>
              </a:spcAft>
              <a:buClr>
                <a:schemeClr val="dk1"/>
              </a:buClr>
              <a:buSzPts val="1100"/>
              <a:buChar char="●"/>
            </a:pPr>
            <a:r>
              <a:rPr lang="en-US">
                <a:solidFill>
                  <a:schemeClr val="dk1"/>
                </a:solidFill>
              </a:rPr>
              <a:t>These examples show how technology integration can progress beyond substitution and augmentation to reach the highest level of transformation, called redefinition. Redefinition occurs when technology enables new and innovative learning experiences that go beyond what was previously possible.</a:t>
            </a:r>
            <a:endParaRPr>
              <a:solidFill>
                <a:schemeClr val="dk1"/>
              </a:solidFill>
            </a:endParaRPr>
          </a:p>
          <a:p>
            <a:pPr marL="457200" lvl="0" indent="-298450" algn="l" rtl="0">
              <a:lnSpc>
                <a:spcPct val="100000"/>
              </a:lnSpc>
              <a:spcBef>
                <a:spcPts val="0"/>
              </a:spcBef>
              <a:spcAft>
                <a:spcPts val="0"/>
              </a:spcAft>
              <a:buClr>
                <a:schemeClr val="dk1"/>
              </a:buClr>
              <a:buSzPts val="1100"/>
              <a:buChar char="●"/>
            </a:pPr>
            <a:r>
              <a:rPr lang="en-US">
                <a:solidFill>
                  <a:schemeClr val="dk1"/>
                </a:solidFill>
              </a:rPr>
              <a:t>By using the SAMR model as a guide, educators can aim to move beyond basic substitution and augmentation and explore the transformative potential of technology in the classroom."</a:t>
            </a:r>
            <a:endParaRPr>
              <a:solidFill>
                <a:schemeClr val="dk1"/>
              </a:solidFill>
            </a:endParaRPr>
          </a:p>
          <a:p>
            <a:pPr marL="457200" lvl="0" indent="-298450" algn="l" rtl="0">
              <a:lnSpc>
                <a:spcPct val="100000"/>
              </a:lnSpc>
              <a:spcBef>
                <a:spcPts val="0"/>
              </a:spcBef>
              <a:spcAft>
                <a:spcPts val="0"/>
              </a:spcAft>
              <a:buClr>
                <a:schemeClr val="dk1"/>
              </a:buClr>
              <a:buSzPts val="1100"/>
              <a:buChar char="●"/>
            </a:pPr>
            <a:r>
              <a:rPr lang="en-US" b="1">
                <a:solidFill>
                  <a:schemeClr val="dk1"/>
                </a:solidFill>
              </a:rPr>
              <a:t>Ask: </a:t>
            </a:r>
            <a:r>
              <a:rPr lang="en-US">
                <a:solidFill>
                  <a:schemeClr val="dk1"/>
                </a:solidFill>
              </a:rPr>
              <a:t>What do you notice and wonder about SAMR?</a:t>
            </a:r>
            <a:endParaRPr>
              <a:solidFill>
                <a:schemeClr val="dk1"/>
              </a:solidFill>
            </a:endParaRPr>
          </a:p>
          <a:p>
            <a:pPr marL="914400" lvl="1" indent="-298450" algn="l" rtl="0">
              <a:lnSpc>
                <a:spcPct val="115000"/>
              </a:lnSpc>
              <a:spcBef>
                <a:spcPts val="0"/>
              </a:spcBef>
              <a:spcAft>
                <a:spcPts val="0"/>
              </a:spcAft>
              <a:buClr>
                <a:schemeClr val="dk1"/>
              </a:buClr>
              <a:buSzPts val="1100"/>
              <a:buChar char="○"/>
            </a:pPr>
            <a:r>
              <a:rPr lang="en-US" b="1">
                <a:solidFill>
                  <a:schemeClr val="dk1"/>
                </a:solidFill>
              </a:rPr>
              <a:t>🗣️ Facilitation tip. </a:t>
            </a:r>
            <a:r>
              <a:rPr lang="en-US">
                <a:solidFill>
                  <a:schemeClr val="dk1"/>
                </a:solidFill>
              </a:rPr>
              <a:t>Your role here is to facilitate conversation by encouraging educators to respond about what they are thinking about in reaction to SAMR concepts. There is no right or wrong answer, so just focus on encouraging dialogue and helping educators connect their ideas to each other’s thoughts and to the model itself.</a:t>
            </a:r>
            <a:endParaRPr>
              <a:solidFill>
                <a:schemeClr val="dk1"/>
              </a:solidFill>
            </a:endParaRPr>
          </a:p>
          <a:p>
            <a:pPr marL="0" lvl="0" indent="0" algn="l" rtl="0">
              <a:lnSpc>
                <a:spcPct val="115000"/>
              </a:lnSpc>
              <a:spcBef>
                <a:spcPts val="0"/>
              </a:spcBef>
              <a:spcAft>
                <a:spcPts val="0"/>
              </a:spcAft>
              <a:buClr>
                <a:schemeClr val="dk1"/>
              </a:buClr>
              <a:buSzPts val="1100"/>
              <a:buFont typeface="Arial"/>
              <a:buNone/>
            </a:pPr>
            <a:endParaRPr>
              <a:solidFill>
                <a:schemeClr val="dk1"/>
              </a:solidFill>
            </a:endParaRPr>
          </a:p>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7"/>
        <p:cNvGrpSpPr/>
        <p:nvPr/>
      </p:nvGrpSpPr>
      <p:grpSpPr>
        <a:xfrm>
          <a:off x="0" y="0"/>
          <a:ext cx="0" cy="0"/>
          <a:chOff x="0" y="0"/>
          <a:chExt cx="0" cy="0"/>
        </a:xfrm>
      </p:grpSpPr>
      <p:sp>
        <p:nvSpPr>
          <p:cNvPr id="108" name="Google Shape;108;g252705ee162_0_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09" name="Google Shape;109;g252705ee162_0_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SzPts val="1100"/>
              <a:buNone/>
            </a:pPr>
            <a:r>
              <a:rPr lang="en-US">
                <a:solidFill>
                  <a:schemeClr val="dk1"/>
                </a:solidFill>
              </a:rPr>
              <a:t>🕧 = 5 minutes</a:t>
            </a:r>
            <a:endParaRPr>
              <a:solidFill>
                <a:schemeClr val="dk1"/>
              </a:solidFill>
            </a:endParaRPr>
          </a:p>
          <a:p>
            <a:pPr marL="0" lvl="0" indent="0" algn="l" rtl="0">
              <a:lnSpc>
                <a:spcPct val="100000"/>
              </a:lnSpc>
              <a:spcBef>
                <a:spcPts val="0"/>
              </a:spcBef>
              <a:spcAft>
                <a:spcPts val="0"/>
              </a:spcAft>
              <a:buSzPts val="1100"/>
              <a:buNone/>
            </a:pPr>
            <a:endParaRPr/>
          </a:p>
          <a:p>
            <a:pPr marL="457200" lvl="0" indent="-298450" algn="l" rtl="0">
              <a:lnSpc>
                <a:spcPct val="100000"/>
              </a:lnSpc>
              <a:spcBef>
                <a:spcPts val="0"/>
              </a:spcBef>
              <a:spcAft>
                <a:spcPts val="0"/>
              </a:spcAft>
              <a:buSzPts val="1100"/>
              <a:buChar char="●"/>
            </a:pPr>
            <a:r>
              <a:rPr lang="en-US"/>
              <a:t>If time allows, share this short micro-learning experience from ISTE’s SkillRise</a:t>
            </a:r>
            <a:endParaRPr/>
          </a:p>
          <a:p>
            <a:pPr marL="914400" lvl="1" indent="-298450" algn="l" rtl="0">
              <a:lnSpc>
                <a:spcPct val="100000"/>
              </a:lnSpc>
              <a:spcBef>
                <a:spcPts val="0"/>
              </a:spcBef>
              <a:spcAft>
                <a:spcPts val="0"/>
              </a:spcAft>
              <a:buSzPts val="1100"/>
              <a:buChar char="○"/>
            </a:pPr>
            <a:r>
              <a:rPr lang="en-US"/>
              <a:t>It can also be shared and assigned for review after the session</a:t>
            </a:r>
            <a:endParaRPr/>
          </a:p>
          <a:p>
            <a:pPr marL="457200" lvl="0" indent="-298450" algn="l" rtl="0">
              <a:lnSpc>
                <a:spcPct val="100000"/>
              </a:lnSpc>
              <a:spcBef>
                <a:spcPts val="0"/>
              </a:spcBef>
              <a:spcAft>
                <a:spcPts val="0"/>
              </a:spcAft>
              <a:buSzPts val="1100"/>
              <a:buChar char="●"/>
            </a:pPr>
            <a:r>
              <a:rPr lang="en-US"/>
              <a:t>The MLE is mobile-friendly (i.e. can be “played” on a phone)</a:t>
            </a:r>
            <a:endParaRPr/>
          </a:p>
          <a:p>
            <a:pPr marL="457200" lvl="0" indent="-298450" algn="l" rtl="0">
              <a:lnSpc>
                <a:spcPct val="100000"/>
              </a:lnSpc>
              <a:spcBef>
                <a:spcPts val="0"/>
              </a:spcBef>
              <a:spcAft>
                <a:spcPts val="0"/>
              </a:spcAft>
              <a:buSzPts val="1100"/>
              <a:buChar char="●"/>
            </a:pPr>
            <a:r>
              <a:rPr lang="en-US"/>
              <a:t>Direct link = </a:t>
            </a:r>
            <a:r>
              <a:rPr lang="en-US" u="sng">
                <a:solidFill>
                  <a:schemeClr val="hlink"/>
                </a:solidFill>
                <a:hlinkClick r:id="rId3"/>
              </a:rPr>
              <a:t>mle.skillrise.org/techtransformations</a:t>
            </a:r>
            <a:endParaRPr/>
          </a:p>
          <a:p>
            <a:pPr marL="457200" lvl="0" indent="-298450" algn="l" rtl="0">
              <a:lnSpc>
                <a:spcPct val="100000"/>
              </a:lnSpc>
              <a:spcBef>
                <a:spcPts val="0"/>
              </a:spcBef>
              <a:spcAft>
                <a:spcPts val="0"/>
              </a:spcAft>
              <a:buSzPts val="1100"/>
              <a:buChar char="●"/>
            </a:pPr>
            <a:r>
              <a:rPr lang="en-US"/>
              <a:t>If participants complete the activity during the session, consider including a short reflection discussions</a:t>
            </a:r>
            <a:endParaRPr/>
          </a:p>
          <a:p>
            <a:pPr marL="914400" lvl="1" indent="-298450" algn="l" rtl="0">
              <a:lnSpc>
                <a:spcPct val="100000"/>
              </a:lnSpc>
              <a:spcBef>
                <a:spcPts val="0"/>
              </a:spcBef>
              <a:spcAft>
                <a:spcPts val="0"/>
              </a:spcAft>
              <a:buSzPts val="1100"/>
              <a:buChar char="○"/>
            </a:pPr>
            <a:r>
              <a:rPr lang="en-US"/>
              <a:t>“What did you notice or wonder about the content of the story?”</a:t>
            </a:r>
            <a:endParaRPr/>
          </a:p>
          <a:p>
            <a:pPr marL="914400" lvl="1" indent="-298450" algn="l" rtl="0">
              <a:lnSpc>
                <a:spcPct val="100000"/>
              </a:lnSpc>
              <a:spcBef>
                <a:spcPts val="0"/>
              </a:spcBef>
              <a:spcAft>
                <a:spcPts val="0"/>
              </a:spcAft>
              <a:buSzPts val="1100"/>
              <a:buChar char="○"/>
            </a:pPr>
            <a:r>
              <a:rPr lang="en-US"/>
              <a:t>“Are there any elements of the MLE that you are curious to explore brining into your classroom?</a:t>
            </a:r>
            <a:endParaRPr/>
          </a:p>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5"/>
        <p:cNvGrpSpPr/>
        <p:nvPr/>
      </p:nvGrpSpPr>
      <p:grpSpPr>
        <a:xfrm>
          <a:off x="0" y="0"/>
          <a:ext cx="0" cy="0"/>
          <a:chOff x="0" y="0"/>
          <a:chExt cx="0" cy="0"/>
        </a:xfrm>
      </p:grpSpPr>
      <p:sp>
        <p:nvSpPr>
          <p:cNvPr id="116" name="Google Shape;116;g24cb1d26e2c_0_5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17" name="Google Shape;117;g24cb1d26e2c_0_5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SzPts val="1100"/>
              <a:buNone/>
            </a:pPr>
            <a:r>
              <a:rPr lang="en-US">
                <a:solidFill>
                  <a:schemeClr val="dk1"/>
                </a:solidFill>
              </a:rPr>
              <a:t>🕧 = </a:t>
            </a:r>
            <a:r>
              <a:rPr lang="en-US">
                <a:solidFill>
                  <a:schemeClr val="dk1"/>
                </a:solidFill>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9"/>
                  </a:ext>
                </a:extLst>
              </a:rPr>
              <a:t>15 minutes</a:t>
            </a:r>
            <a:r>
              <a:rPr lang="en-US">
                <a:solidFill>
                  <a:schemeClr val="dk1"/>
                </a:solidFill>
              </a:rPr>
              <a:t> (for the full activity on slides 11-15)</a:t>
            </a:r>
            <a:endParaRPr>
              <a:solidFill>
                <a:schemeClr val="dk1"/>
              </a:solidFill>
            </a:endParaRPr>
          </a:p>
          <a:p>
            <a:pPr marL="0" lvl="0" indent="0" algn="l" rtl="0">
              <a:lnSpc>
                <a:spcPct val="115000"/>
              </a:lnSpc>
              <a:spcBef>
                <a:spcPts val="0"/>
              </a:spcBef>
              <a:spcAft>
                <a:spcPts val="0"/>
              </a:spcAft>
              <a:buSzPts val="1100"/>
              <a:buNone/>
            </a:pPr>
            <a:endParaRPr>
              <a:solidFill>
                <a:schemeClr val="dk1"/>
              </a:solidFill>
            </a:endParaRPr>
          </a:p>
          <a:p>
            <a:pPr marL="0" lvl="0" indent="0" algn="l" rtl="0">
              <a:lnSpc>
                <a:spcPct val="115000"/>
              </a:lnSpc>
              <a:spcBef>
                <a:spcPts val="0"/>
              </a:spcBef>
              <a:spcAft>
                <a:spcPts val="0"/>
              </a:spcAft>
              <a:buSzPts val="1100"/>
              <a:buNone/>
            </a:pPr>
            <a:r>
              <a:rPr lang="en-US">
                <a:solidFill>
                  <a:schemeClr val="dk1"/>
                </a:solidFill>
              </a:rPr>
              <a:t>📃 Optional - Make a copy of </a:t>
            </a:r>
            <a:r>
              <a:rPr lang="en-US" u="sng">
                <a:solidFill>
                  <a:schemeClr val="hlink"/>
                </a:solidFill>
                <a:hlinkClick r:id="rId3"/>
              </a:rPr>
              <a:t>this template</a:t>
            </a:r>
            <a:r>
              <a:rPr lang="en-US">
                <a:solidFill>
                  <a:schemeClr val="dk1"/>
                </a:solidFill>
              </a:rPr>
              <a:t> and give to groups to collaboratively edit throughout the activity. Note that directions are included in the speaker notes</a:t>
            </a:r>
            <a:endParaRPr>
              <a:solidFill>
                <a:schemeClr val="dk1"/>
              </a:solidFill>
            </a:endParaRPr>
          </a:p>
          <a:p>
            <a:pPr marL="0" lvl="0" indent="0" algn="l" rtl="0">
              <a:lnSpc>
                <a:spcPct val="100000"/>
              </a:lnSpc>
              <a:spcBef>
                <a:spcPts val="0"/>
              </a:spcBef>
              <a:spcAft>
                <a:spcPts val="0"/>
              </a:spcAft>
              <a:buSzPts val="1100"/>
              <a:buNone/>
            </a:pPr>
            <a:br>
              <a:rPr lang="en-US" b="1"/>
            </a:br>
            <a:r>
              <a:rPr lang="en-US" b="1"/>
              <a:t>Directions for the activity</a:t>
            </a:r>
            <a:endParaRPr/>
          </a:p>
          <a:p>
            <a:pPr marL="457200" lvl="0" indent="-298450" algn="l" rtl="0">
              <a:lnSpc>
                <a:spcPct val="100000"/>
              </a:lnSpc>
              <a:spcBef>
                <a:spcPts val="0"/>
              </a:spcBef>
              <a:spcAft>
                <a:spcPts val="0"/>
              </a:spcAft>
              <a:buSzPts val="1100"/>
              <a:buChar char="●"/>
            </a:pPr>
            <a:r>
              <a:rPr lang="en-US"/>
              <a:t>On the next few slides, examples are presented of lesson plans that include some level of SAMR application. </a:t>
            </a:r>
            <a:endParaRPr/>
          </a:p>
          <a:p>
            <a:pPr marL="457200" lvl="0" indent="-298450" algn="l" rtl="0">
              <a:lnSpc>
                <a:spcPct val="100000"/>
              </a:lnSpc>
              <a:spcBef>
                <a:spcPts val="0"/>
              </a:spcBef>
              <a:spcAft>
                <a:spcPts val="0"/>
              </a:spcAft>
              <a:buSzPts val="1100"/>
              <a:buChar char="●"/>
            </a:pPr>
            <a:r>
              <a:rPr lang="en-US"/>
              <a:t>Divide educators into small groups and assign each group a case study or scenario.</a:t>
            </a:r>
            <a:endParaRPr/>
          </a:p>
          <a:p>
            <a:pPr marL="457200" lvl="0" indent="-298450" algn="l" rtl="0">
              <a:lnSpc>
                <a:spcPct val="100000"/>
              </a:lnSpc>
              <a:spcBef>
                <a:spcPts val="0"/>
              </a:spcBef>
              <a:spcAft>
                <a:spcPts val="0"/>
              </a:spcAft>
              <a:buSzPts val="1100"/>
              <a:buChar char="●"/>
            </a:pPr>
            <a:r>
              <a:rPr lang="en-US"/>
              <a:t>In their groups, educators analyze the task and technology integration, considering the SAMR level already achieved and how they can evolve the technology use and learning activity into the next SAMR level.</a:t>
            </a:r>
            <a:endParaRPr/>
          </a:p>
          <a:p>
            <a:pPr marL="457200" lvl="0" indent="-298450" algn="l" rtl="0">
              <a:lnSpc>
                <a:spcPct val="100000"/>
              </a:lnSpc>
              <a:spcBef>
                <a:spcPts val="0"/>
              </a:spcBef>
              <a:spcAft>
                <a:spcPts val="0"/>
              </a:spcAft>
              <a:buSzPts val="1100"/>
              <a:buChar char="●"/>
            </a:pPr>
            <a:r>
              <a:rPr lang="en-US"/>
              <a:t>Encourage educators to think creatively, leveraging the possibilities of technology to enhance the learning experience.</a:t>
            </a:r>
            <a:endParaRPr/>
          </a:p>
          <a:p>
            <a:pPr marL="457200" lvl="0" indent="-298450" algn="l" rtl="0">
              <a:lnSpc>
                <a:spcPct val="100000"/>
              </a:lnSpc>
              <a:spcBef>
                <a:spcPts val="0"/>
              </a:spcBef>
              <a:spcAft>
                <a:spcPts val="0"/>
              </a:spcAft>
              <a:buSzPts val="1100"/>
              <a:buChar char="●"/>
            </a:pPr>
            <a:r>
              <a:rPr lang="en-US"/>
              <a:t>Bring the groups back together and invite each group to share their ideas for evolving the task to the next SAMR level.</a:t>
            </a:r>
            <a:endParaRPr/>
          </a:p>
          <a:p>
            <a:pPr marL="457200" lvl="0" indent="-298450" algn="l" rtl="0">
              <a:lnSpc>
                <a:spcPct val="100000"/>
              </a:lnSpc>
              <a:spcBef>
                <a:spcPts val="0"/>
              </a:spcBef>
              <a:spcAft>
                <a:spcPts val="0"/>
              </a:spcAft>
              <a:buSzPts val="1100"/>
              <a:buChar char="●"/>
            </a:pPr>
            <a:r>
              <a:rPr lang="en-US"/>
              <a:t>Facilitate a discussion among all participants to explore the strengths, potential impact, and considerations of each proposed task evolution.</a:t>
            </a:r>
            <a:endParaRPr/>
          </a:p>
          <a:p>
            <a:pPr marL="457200" lvl="0" indent="-298450" algn="l" rtl="0">
              <a:lnSpc>
                <a:spcPct val="100000"/>
              </a:lnSpc>
              <a:spcBef>
                <a:spcPts val="0"/>
              </a:spcBef>
              <a:spcAft>
                <a:spcPts val="0"/>
              </a:spcAft>
              <a:buSzPts val="1100"/>
              <a:buChar char="●"/>
            </a:pPr>
            <a:r>
              <a:rPr lang="en-US"/>
              <a:t>Encourage reflection on how these task evolutions could enhance student engagement, critical thinking, collaboration, or real-world connections.</a:t>
            </a:r>
            <a:endParaRPr/>
          </a:p>
          <a:p>
            <a:pPr marL="0" lvl="0" indent="0" algn="l" rtl="0">
              <a:lnSpc>
                <a:spcPct val="100000"/>
              </a:lnSpc>
              <a:spcBef>
                <a:spcPts val="0"/>
              </a:spcBef>
              <a:spcAft>
                <a:spcPts val="0"/>
              </a:spcAft>
              <a:buSzPts val="1100"/>
              <a:buNone/>
            </a:pPr>
            <a:endParaRPr/>
          </a:p>
          <a:p>
            <a:pPr marL="0" lvl="0" indent="0" algn="l" rtl="0">
              <a:lnSpc>
                <a:spcPct val="100000"/>
              </a:lnSpc>
              <a:spcBef>
                <a:spcPts val="0"/>
              </a:spcBef>
              <a:spcAft>
                <a:spcPts val="0"/>
              </a:spcAft>
              <a:buSzPts val="1100"/>
              <a:buNone/>
            </a:pPr>
            <a:endParaRPr/>
          </a:p>
          <a:p>
            <a:pPr marL="0" lvl="0" indent="0" algn="l" rtl="0">
              <a:lnSpc>
                <a:spcPct val="100000"/>
              </a:lnSpc>
              <a:spcBef>
                <a:spcPts val="0"/>
              </a:spcBef>
              <a:spcAft>
                <a:spcPts val="0"/>
              </a:spcAft>
              <a:buClr>
                <a:schemeClr val="dk1"/>
              </a:buClr>
              <a:buSzPts val="1100"/>
              <a:buFont typeface="Arial"/>
              <a:buNone/>
            </a:pPr>
            <a:r>
              <a:rPr lang="en-US" b="1">
                <a:solidFill>
                  <a:schemeClr val="dk1"/>
                </a:solidFill>
              </a:rPr>
              <a:t>🗣️ Facilitation tip. </a:t>
            </a:r>
            <a:r>
              <a:rPr lang="en-US">
                <a:solidFill>
                  <a:schemeClr val="dk1"/>
                </a:solidFill>
              </a:rPr>
              <a:t>For each subject area, here are some ideas that you can use to gently nudge groups in a possible direction:</a:t>
            </a:r>
            <a:endParaRPr>
              <a:solidFill>
                <a:schemeClr val="dk1"/>
              </a:solidFill>
            </a:endParaRPr>
          </a:p>
          <a:p>
            <a:pPr marL="457200" lvl="0" indent="-298450" algn="l" rtl="0">
              <a:lnSpc>
                <a:spcPct val="100000"/>
              </a:lnSpc>
              <a:spcBef>
                <a:spcPts val="0"/>
              </a:spcBef>
              <a:spcAft>
                <a:spcPts val="0"/>
              </a:spcAft>
              <a:buClr>
                <a:schemeClr val="dk1"/>
              </a:buClr>
              <a:buSzPts val="1100"/>
              <a:buChar char="●"/>
            </a:pPr>
            <a:r>
              <a:rPr lang="en-US">
                <a:solidFill>
                  <a:schemeClr val="dk1"/>
                </a:solidFill>
              </a:rPr>
              <a:t>Social Studies: Online collaboration tools like Canva or Padlet, where students work together to create an interactive timeline with multimedia content and links to primary sources.</a:t>
            </a:r>
            <a:endParaRPr>
              <a:solidFill>
                <a:schemeClr val="dk1"/>
              </a:solidFill>
            </a:endParaRPr>
          </a:p>
          <a:p>
            <a:pPr marL="457200" lvl="0" indent="-298450" algn="l" rtl="0">
              <a:lnSpc>
                <a:spcPct val="100000"/>
              </a:lnSpc>
              <a:spcBef>
                <a:spcPts val="0"/>
              </a:spcBef>
              <a:spcAft>
                <a:spcPts val="0"/>
              </a:spcAft>
              <a:buClr>
                <a:schemeClr val="dk1"/>
              </a:buClr>
              <a:buSzPts val="1100"/>
              <a:buChar char="●"/>
            </a:pPr>
            <a:r>
              <a:rPr lang="en-US">
                <a:solidFill>
                  <a:schemeClr val="dk1"/>
                </a:solidFill>
              </a:rPr>
              <a:t>Language Arts: Digital storytelling tools like Flipgrid or Book Creator to create multimedia book reports with audio, video, and images.</a:t>
            </a:r>
            <a:endParaRPr>
              <a:solidFill>
                <a:schemeClr val="dk1"/>
              </a:solidFill>
            </a:endParaRPr>
          </a:p>
          <a:p>
            <a:pPr marL="457200" lvl="0" indent="-298450" algn="l" rtl="0">
              <a:lnSpc>
                <a:spcPct val="100000"/>
              </a:lnSpc>
              <a:spcBef>
                <a:spcPts val="0"/>
              </a:spcBef>
              <a:spcAft>
                <a:spcPts val="0"/>
              </a:spcAft>
              <a:buClr>
                <a:schemeClr val="dk1"/>
              </a:buClr>
              <a:buSzPts val="1100"/>
              <a:buChar char="●"/>
            </a:pPr>
            <a:r>
              <a:rPr lang="en-US">
                <a:solidFill>
                  <a:schemeClr val="dk1"/>
                </a:solidFill>
              </a:rPr>
              <a:t>Mathematics: Augmented reality (AR) apps that allow students to scan their surroundings and identify real-life objects as examples of different shapes.</a:t>
            </a:r>
            <a:endParaRPr>
              <a:solidFill>
                <a:schemeClr val="dk1"/>
              </a:solidFill>
            </a:endParaRPr>
          </a:p>
          <a:p>
            <a:pPr marL="457200" lvl="0" indent="-298450" algn="l" rtl="0">
              <a:lnSpc>
                <a:spcPct val="100000"/>
              </a:lnSpc>
              <a:spcBef>
                <a:spcPts val="0"/>
              </a:spcBef>
              <a:spcAft>
                <a:spcPts val="0"/>
              </a:spcAft>
              <a:buClr>
                <a:schemeClr val="dk1"/>
              </a:buClr>
              <a:buSzPts val="1100"/>
              <a:buChar char="●"/>
            </a:pPr>
            <a:r>
              <a:rPr lang="en-US">
                <a:solidFill>
                  <a:schemeClr val="dk1"/>
                </a:solidFill>
              </a:rPr>
              <a:t>English Language Learning: Students collaborate on creating a podcast or audio recording where they discuss various topics using different verb tenses. They can use audio recording apps or platforms like Anchor or SoundCloud to record and share their podcasts with their peers or a wider audience.</a:t>
            </a:r>
            <a:endParaRPr>
              <a:solidFill>
                <a:schemeClr val="dk1"/>
              </a:solidFill>
            </a:endParaRPr>
          </a:p>
          <a:p>
            <a:pPr marL="0" lvl="0" indent="0" algn="l" rtl="0">
              <a:lnSpc>
                <a:spcPct val="100000"/>
              </a:lnSpc>
              <a:spcBef>
                <a:spcPts val="0"/>
              </a:spcBef>
              <a:spcAft>
                <a:spcPts val="0"/>
              </a:spcAft>
              <a:buSzPts val="1100"/>
              <a:buNone/>
            </a:pPr>
            <a:endParaRPr>
              <a:solidFill>
                <a:schemeClr val="dk1"/>
              </a:solidFill>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3"/>
        <p:cNvGrpSpPr/>
        <p:nvPr/>
      </p:nvGrpSpPr>
      <p:grpSpPr>
        <a:xfrm>
          <a:off x="0" y="0"/>
          <a:ext cx="0" cy="0"/>
          <a:chOff x="0" y="0"/>
          <a:chExt cx="0" cy="0"/>
        </a:xfrm>
      </p:grpSpPr>
      <p:sp>
        <p:nvSpPr>
          <p:cNvPr id="124" name="Google Shape;124;g24cb1d26e2c_0_69: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25" name="Google Shape;125;g24cb1d26e2c_0_6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a:p>
            <a:pPr marL="0" lvl="0" indent="0" algn="l" rtl="0">
              <a:lnSpc>
                <a:spcPct val="100000"/>
              </a:lnSpc>
              <a:spcBef>
                <a:spcPts val="0"/>
              </a:spcBef>
              <a:spcAft>
                <a:spcPts val="0"/>
              </a:spcAft>
              <a:buSzPts val="1100"/>
              <a:buNone/>
            </a:pPr>
            <a:r>
              <a:rPr lang="en-US" b="1">
                <a:solidFill>
                  <a:schemeClr val="dk1"/>
                </a:solidFill>
              </a:rPr>
              <a:t>Directions for the activity</a:t>
            </a:r>
            <a:endParaRPr/>
          </a:p>
          <a:p>
            <a:pPr marL="457200" lvl="0" indent="-298450" algn="l" rtl="0">
              <a:lnSpc>
                <a:spcPct val="100000"/>
              </a:lnSpc>
              <a:spcBef>
                <a:spcPts val="0"/>
              </a:spcBef>
              <a:spcAft>
                <a:spcPts val="0"/>
              </a:spcAft>
              <a:buSzPts val="1100"/>
              <a:buChar char="●"/>
            </a:pPr>
            <a:r>
              <a:rPr lang="en-US"/>
              <a:t>On the next few slides, examples are presented of lesson plans that include some level of SAMR application. </a:t>
            </a:r>
            <a:endParaRPr/>
          </a:p>
          <a:p>
            <a:pPr marL="457200" lvl="0" indent="-298450" algn="l" rtl="0">
              <a:lnSpc>
                <a:spcPct val="100000"/>
              </a:lnSpc>
              <a:spcBef>
                <a:spcPts val="0"/>
              </a:spcBef>
              <a:spcAft>
                <a:spcPts val="0"/>
              </a:spcAft>
              <a:buSzPts val="1100"/>
              <a:buChar char="●"/>
            </a:pPr>
            <a:r>
              <a:rPr lang="en-US"/>
              <a:t>Divide educators into small groups and assign each group a case study or scenario.</a:t>
            </a:r>
            <a:endParaRPr/>
          </a:p>
          <a:p>
            <a:pPr marL="457200" lvl="0" indent="-298450" algn="l" rtl="0">
              <a:lnSpc>
                <a:spcPct val="100000"/>
              </a:lnSpc>
              <a:spcBef>
                <a:spcPts val="0"/>
              </a:spcBef>
              <a:spcAft>
                <a:spcPts val="0"/>
              </a:spcAft>
              <a:buSzPts val="1100"/>
              <a:buChar char="●"/>
            </a:pPr>
            <a:r>
              <a:rPr lang="en-US"/>
              <a:t>In their groups, educators analyze the task and technology integration, considering the SAMR level already achieved and how they can evolve the technology use and learning activity into the next SAMR level.</a:t>
            </a:r>
            <a:endParaRPr/>
          </a:p>
          <a:p>
            <a:pPr marL="457200" lvl="0" indent="-298450" algn="l" rtl="0">
              <a:lnSpc>
                <a:spcPct val="100000"/>
              </a:lnSpc>
              <a:spcBef>
                <a:spcPts val="0"/>
              </a:spcBef>
              <a:spcAft>
                <a:spcPts val="0"/>
              </a:spcAft>
              <a:buSzPts val="1100"/>
              <a:buChar char="●"/>
            </a:pPr>
            <a:r>
              <a:rPr lang="en-US"/>
              <a:t>Encourage educators to think creatively, leveraging the possibilities of technology to enhance the learning experience.</a:t>
            </a:r>
            <a:endParaRPr/>
          </a:p>
          <a:p>
            <a:pPr marL="457200" lvl="0" indent="-298450" algn="l" rtl="0">
              <a:lnSpc>
                <a:spcPct val="100000"/>
              </a:lnSpc>
              <a:spcBef>
                <a:spcPts val="0"/>
              </a:spcBef>
              <a:spcAft>
                <a:spcPts val="0"/>
              </a:spcAft>
              <a:buSzPts val="1100"/>
              <a:buChar char="●"/>
            </a:pPr>
            <a:r>
              <a:rPr lang="en-US"/>
              <a:t>Bring the groups back together and invite each group to share their ideas for evolving the task to the next SAMR level.</a:t>
            </a:r>
            <a:endParaRPr/>
          </a:p>
          <a:p>
            <a:pPr marL="457200" lvl="0" indent="-298450" algn="l" rtl="0">
              <a:lnSpc>
                <a:spcPct val="100000"/>
              </a:lnSpc>
              <a:spcBef>
                <a:spcPts val="0"/>
              </a:spcBef>
              <a:spcAft>
                <a:spcPts val="0"/>
              </a:spcAft>
              <a:buSzPts val="1100"/>
              <a:buChar char="●"/>
            </a:pPr>
            <a:r>
              <a:rPr lang="en-US"/>
              <a:t>Facilitate a discussion among all participants to explore the strengths, potential impact, and considerations of each proposed task evolution.</a:t>
            </a:r>
            <a:endParaRPr/>
          </a:p>
          <a:p>
            <a:pPr marL="457200" lvl="0" indent="-298450" algn="l" rtl="0">
              <a:lnSpc>
                <a:spcPct val="100000"/>
              </a:lnSpc>
              <a:spcBef>
                <a:spcPts val="0"/>
              </a:spcBef>
              <a:spcAft>
                <a:spcPts val="0"/>
              </a:spcAft>
              <a:buSzPts val="1100"/>
              <a:buChar char="●"/>
            </a:pPr>
            <a:r>
              <a:rPr lang="en-US"/>
              <a:t>Encourage reflection on how these task evolutions could enhance student engagement, critical thinking, collaboration, or real-world connections.</a:t>
            </a:r>
            <a:endParaRPr/>
          </a:p>
          <a:p>
            <a:pPr marL="0" lvl="0" indent="0" algn="l" rtl="0">
              <a:lnSpc>
                <a:spcPct val="100000"/>
              </a:lnSpc>
              <a:spcBef>
                <a:spcPts val="0"/>
              </a:spcBef>
              <a:spcAft>
                <a:spcPts val="0"/>
              </a:spcAft>
              <a:buSzPts val="1100"/>
              <a:buNone/>
            </a:pPr>
            <a:endParaRPr/>
          </a:p>
          <a:p>
            <a:pPr marL="0" lvl="0" indent="0" algn="l" rtl="0">
              <a:lnSpc>
                <a:spcPct val="100000"/>
              </a:lnSpc>
              <a:spcBef>
                <a:spcPts val="0"/>
              </a:spcBef>
              <a:spcAft>
                <a:spcPts val="0"/>
              </a:spcAft>
              <a:buSzPts val="1100"/>
              <a:buNone/>
            </a:pPr>
            <a:endParaRPr/>
          </a:p>
          <a:p>
            <a:pPr marL="0" lvl="0" indent="0" algn="l" rtl="0">
              <a:lnSpc>
                <a:spcPct val="100000"/>
              </a:lnSpc>
              <a:spcBef>
                <a:spcPts val="0"/>
              </a:spcBef>
              <a:spcAft>
                <a:spcPts val="0"/>
              </a:spcAft>
              <a:buSzPts val="1100"/>
              <a:buNone/>
            </a:pPr>
            <a:r>
              <a:rPr lang="en-US" b="1">
                <a:solidFill>
                  <a:schemeClr val="dk1"/>
                </a:solidFill>
              </a:rPr>
              <a:t>🗣️ Facilitation tip. </a:t>
            </a:r>
            <a:r>
              <a:rPr lang="en-US"/>
              <a:t>For each slide, here are some ideas that you can use to gently nudge groups in a possible direction:</a:t>
            </a:r>
            <a:endParaRPr/>
          </a:p>
          <a:p>
            <a:pPr marL="457200" lvl="0" indent="-298450" algn="l" rtl="0">
              <a:lnSpc>
                <a:spcPct val="100000"/>
              </a:lnSpc>
              <a:spcBef>
                <a:spcPts val="0"/>
              </a:spcBef>
              <a:spcAft>
                <a:spcPts val="0"/>
              </a:spcAft>
              <a:buSzPts val="1100"/>
              <a:buChar char="●"/>
            </a:pPr>
            <a:r>
              <a:rPr lang="en-US"/>
              <a:t>Social Studies: Online collaboration tools like Canva or Padlet, where students work together to create an interactive timeline with multimedia content and links to primary sources.</a:t>
            </a:r>
            <a:endParaRPr/>
          </a:p>
          <a:p>
            <a:pPr marL="457200" lvl="0" indent="-298450" algn="l" rtl="0">
              <a:lnSpc>
                <a:spcPct val="100000"/>
              </a:lnSpc>
              <a:spcBef>
                <a:spcPts val="0"/>
              </a:spcBef>
              <a:spcAft>
                <a:spcPts val="0"/>
              </a:spcAft>
              <a:buSzPts val="1100"/>
              <a:buChar char="●"/>
            </a:pPr>
            <a:r>
              <a:rPr lang="en-US"/>
              <a:t>Language Arts: Digital storytelling tools like Flipgrid or Book Creator to create multimedia book reports with audio, video, and images.</a:t>
            </a:r>
            <a:endParaRPr/>
          </a:p>
          <a:p>
            <a:pPr marL="457200" lvl="0" indent="-298450" algn="l" rtl="0">
              <a:lnSpc>
                <a:spcPct val="100000"/>
              </a:lnSpc>
              <a:spcBef>
                <a:spcPts val="0"/>
              </a:spcBef>
              <a:spcAft>
                <a:spcPts val="0"/>
              </a:spcAft>
              <a:buSzPts val="1100"/>
              <a:buChar char="●"/>
            </a:pPr>
            <a:r>
              <a:rPr lang="en-US"/>
              <a:t>Mathematics: Augmented reality (AR) apps that allow students to scan their surroundings and identify real-life objects as examples of different shapes.</a:t>
            </a:r>
            <a:endParaRPr/>
          </a:p>
          <a:p>
            <a:pPr marL="457200" lvl="0" indent="-298450" algn="l" rtl="0">
              <a:lnSpc>
                <a:spcPct val="100000"/>
              </a:lnSpc>
              <a:spcBef>
                <a:spcPts val="0"/>
              </a:spcBef>
              <a:spcAft>
                <a:spcPts val="0"/>
              </a:spcAft>
              <a:buClr>
                <a:schemeClr val="dk1"/>
              </a:buClr>
              <a:buSzPts val="1100"/>
              <a:buChar char="●"/>
            </a:pPr>
            <a:r>
              <a:rPr lang="en-US">
                <a:solidFill>
                  <a:schemeClr val="dk1"/>
                </a:solidFill>
              </a:rPr>
              <a:t>English Language Learning: Students collaborate on creating a podcast or audio recording where they discuss various topics using different verb tenses. They can use audio recording apps or platforms like Anchor or SoundCloud to record and share their podcasts with their peers or a wider audience.</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1"/>
        <p:cNvGrpSpPr/>
        <p:nvPr/>
      </p:nvGrpSpPr>
      <p:grpSpPr>
        <a:xfrm>
          <a:off x="0" y="0"/>
          <a:ext cx="0" cy="0"/>
          <a:chOff x="0" y="0"/>
          <a:chExt cx="0" cy="0"/>
        </a:xfrm>
      </p:grpSpPr>
      <p:sp>
        <p:nvSpPr>
          <p:cNvPr id="132" name="Google Shape;132;g24cb1d26e2c_0_79: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33" name="Google Shape;133;g24cb1d26e2c_0_7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a:p>
            <a:pPr marL="0" lvl="0" indent="0" algn="l" rtl="0">
              <a:lnSpc>
                <a:spcPct val="100000"/>
              </a:lnSpc>
              <a:spcBef>
                <a:spcPts val="0"/>
              </a:spcBef>
              <a:spcAft>
                <a:spcPts val="0"/>
              </a:spcAft>
              <a:buSzPts val="1100"/>
              <a:buNone/>
            </a:pPr>
            <a:r>
              <a:rPr lang="en-US" b="1">
                <a:solidFill>
                  <a:schemeClr val="dk1"/>
                </a:solidFill>
              </a:rPr>
              <a:t>Directions for the activity</a:t>
            </a:r>
            <a:endParaRPr/>
          </a:p>
          <a:p>
            <a:pPr marL="457200" lvl="0" indent="-298450" algn="l" rtl="0">
              <a:lnSpc>
                <a:spcPct val="100000"/>
              </a:lnSpc>
              <a:spcBef>
                <a:spcPts val="0"/>
              </a:spcBef>
              <a:spcAft>
                <a:spcPts val="0"/>
              </a:spcAft>
              <a:buSzPts val="1100"/>
              <a:buChar char="●"/>
            </a:pPr>
            <a:r>
              <a:rPr lang="en-US"/>
              <a:t>On the next few slides, examples are presented of lesson plans that include some level of SAMR application. </a:t>
            </a:r>
            <a:endParaRPr/>
          </a:p>
          <a:p>
            <a:pPr marL="457200" lvl="0" indent="-298450" algn="l" rtl="0">
              <a:lnSpc>
                <a:spcPct val="100000"/>
              </a:lnSpc>
              <a:spcBef>
                <a:spcPts val="0"/>
              </a:spcBef>
              <a:spcAft>
                <a:spcPts val="0"/>
              </a:spcAft>
              <a:buSzPts val="1100"/>
              <a:buChar char="●"/>
            </a:pPr>
            <a:r>
              <a:rPr lang="en-US"/>
              <a:t>Divide educators into small groups and assign each group a case study or scenario.</a:t>
            </a:r>
            <a:endParaRPr/>
          </a:p>
          <a:p>
            <a:pPr marL="457200" lvl="0" indent="-298450" algn="l" rtl="0">
              <a:lnSpc>
                <a:spcPct val="100000"/>
              </a:lnSpc>
              <a:spcBef>
                <a:spcPts val="0"/>
              </a:spcBef>
              <a:spcAft>
                <a:spcPts val="0"/>
              </a:spcAft>
              <a:buSzPts val="1100"/>
              <a:buChar char="●"/>
            </a:pPr>
            <a:r>
              <a:rPr lang="en-US"/>
              <a:t>In their groups, educators analyze the task and technology integration, considering the SAMR level already achieved and how they can evolve the technology use and learning activity into the next SAMR level.</a:t>
            </a:r>
            <a:endParaRPr/>
          </a:p>
          <a:p>
            <a:pPr marL="457200" lvl="0" indent="-298450" algn="l" rtl="0">
              <a:lnSpc>
                <a:spcPct val="100000"/>
              </a:lnSpc>
              <a:spcBef>
                <a:spcPts val="0"/>
              </a:spcBef>
              <a:spcAft>
                <a:spcPts val="0"/>
              </a:spcAft>
              <a:buSzPts val="1100"/>
              <a:buChar char="●"/>
            </a:pPr>
            <a:r>
              <a:rPr lang="en-US"/>
              <a:t>Encourage educators to think creatively, leveraging the possibilities of technology to enhance the learning experience.</a:t>
            </a:r>
            <a:endParaRPr/>
          </a:p>
          <a:p>
            <a:pPr marL="457200" lvl="0" indent="-298450" algn="l" rtl="0">
              <a:lnSpc>
                <a:spcPct val="100000"/>
              </a:lnSpc>
              <a:spcBef>
                <a:spcPts val="0"/>
              </a:spcBef>
              <a:spcAft>
                <a:spcPts val="0"/>
              </a:spcAft>
              <a:buSzPts val="1100"/>
              <a:buChar char="●"/>
            </a:pPr>
            <a:r>
              <a:rPr lang="en-US"/>
              <a:t>Bring the groups back together and invite each group to share their ideas for evolving the task to the next SAMR level.</a:t>
            </a:r>
            <a:endParaRPr/>
          </a:p>
          <a:p>
            <a:pPr marL="457200" lvl="0" indent="-298450" algn="l" rtl="0">
              <a:lnSpc>
                <a:spcPct val="100000"/>
              </a:lnSpc>
              <a:spcBef>
                <a:spcPts val="0"/>
              </a:spcBef>
              <a:spcAft>
                <a:spcPts val="0"/>
              </a:spcAft>
              <a:buSzPts val="1100"/>
              <a:buChar char="●"/>
            </a:pPr>
            <a:r>
              <a:rPr lang="en-US"/>
              <a:t>Facilitate a discussion among all participants to explore the strengths, potential impact, and considerations of each proposed task evolution.</a:t>
            </a:r>
            <a:endParaRPr/>
          </a:p>
          <a:p>
            <a:pPr marL="457200" lvl="0" indent="-298450" algn="l" rtl="0">
              <a:lnSpc>
                <a:spcPct val="100000"/>
              </a:lnSpc>
              <a:spcBef>
                <a:spcPts val="0"/>
              </a:spcBef>
              <a:spcAft>
                <a:spcPts val="0"/>
              </a:spcAft>
              <a:buSzPts val="1100"/>
              <a:buChar char="●"/>
            </a:pPr>
            <a:r>
              <a:rPr lang="en-US"/>
              <a:t>Encourage reflection on how these task evolutions could enhance student engagement, critical thinking, collaboration, or real-world connections.</a:t>
            </a:r>
            <a:endParaRPr/>
          </a:p>
          <a:p>
            <a:pPr marL="0" lvl="0" indent="0" algn="l" rtl="0">
              <a:lnSpc>
                <a:spcPct val="100000"/>
              </a:lnSpc>
              <a:spcBef>
                <a:spcPts val="0"/>
              </a:spcBef>
              <a:spcAft>
                <a:spcPts val="0"/>
              </a:spcAft>
              <a:buSzPts val="1100"/>
              <a:buNone/>
            </a:pPr>
            <a:endParaRPr/>
          </a:p>
          <a:p>
            <a:pPr marL="0" lvl="0" indent="0" algn="l" rtl="0">
              <a:lnSpc>
                <a:spcPct val="100000"/>
              </a:lnSpc>
              <a:spcBef>
                <a:spcPts val="0"/>
              </a:spcBef>
              <a:spcAft>
                <a:spcPts val="0"/>
              </a:spcAft>
              <a:buSzPts val="1100"/>
              <a:buNone/>
            </a:pPr>
            <a:endParaRPr/>
          </a:p>
          <a:p>
            <a:pPr marL="0" lvl="0" indent="0" algn="l" rtl="0">
              <a:lnSpc>
                <a:spcPct val="100000"/>
              </a:lnSpc>
              <a:spcBef>
                <a:spcPts val="0"/>
              </a:spcBef>
              <a:spcAft>
                <a:spcPts val="0"/>
              </a:spcAft>
              <a:buSzPts val="1100"/>
              <a:buNone/>
            </a:pPr>
            <a:r>
              <a:rPr lang="en-US" b="1">
                <a:solidFill>
                  <a:schemeClr val="dk1"/>
                </a:solidFill>
              </a:rPr>
              <a:t>🗣️ Facilitation tip. </a:t>
            </a:r>
            <a:r>
              <a:rPr lang="en-US"/>
              <a:t>For each slide, here are some ideas that you can use to gently nudge groups in a possible direction:</a:t>
            </a:r>
            <a:endParaRPr/>
          </a:p>
          <a:p>
            <a:pPr marL="457200" lvl="0" indent="-298450" algn="l" rtl="0">
              <a:lnSpc>
                <a:spcPct val="100000"/>
              </a:lnSpc>
              <a:spcBef>
                <a:spcPts val="0"/>
              </a:spcBef>
              <a:spcAft>
                <a:spcPts val="0"/>
              </a:spcAft>
              <a:buSzPts val="1100"/>
              <a:buChar char="●"/>
            </a:pPr>
            <a:r>
              <a:rPr lang="en-US"/>
              <a:t>Social Studies: Online collaboration tools like Canva or Padlet, where students work together to create an interactive timeline with multimedia content and links to primary sources.</a:t>
            </a:r>
            <a:endParaRPr/>
          </a:p>
          <a:p>
            <a:pPr marL="457200" lvl="0" indent="-298450" algn="l" rtl="0">
              <a:lnSpc>
                <a:spcPct val="100000"/>
              </a:lnSpc>
              <a:spcBef>
                <a:spcPts val="0"/>
              </a:spcBef>
              <a:spcAft>
                <a:spcPts val="0"/>
              </a:spcAft>
              <a:buSzPts val="1100"/>
              <a:buChar char="●"/>
            </a:pPr>
            <a:r>
              <a:rPr lang="en-US"/>
              <a:t>Language Arts: Digital storytelling tools like Flipgrid or Book Creator to create multimedia book reports with audio, video, and images.</a:t>
            </a:r>
            <a:endParaRPr/>
          </a:p>
          <a:p>
            <a:pPr marL="457200" lvl="0" indent="-298450" algn="l" rtl="0">
              <a:lnSpc>
                <a:spcPct val="100000"/>
              </a:lnSpc>
              <a:spcBef>
                <a:spcPts val="0"/>
              </a:spcBef>
              <a:spcAft>
                <a:spcPts val="0"/>
              </a:spcAft>
              <a:buSzPts val="1100"/>
              <a:buChar char="●"/>
            </a:pPr>
            <a:r>
              <a:rPr lang="en-US"/>
              <a:t>Mathematics: Augmented reality (AR) apps that allow students to scan their surroundings and identify real-life objects as examples of different shapes.</a:t>
            </a:r>
            <a:endParaRPr/>
          </a:p>
          <a:p>
            <a:pPr marL="457200" lvl="0" indent="-298450" algn="l" rtl="0">
              <a:lnSpc>
                <a:spcPct val="100000"/>
              </a:lnSpc>
              <a:spcBef>
                <a:spcPts val="0"/>
              </a:spcBef>
              <a:spcAft>
                <a:spcPts val="0"/>
              </a:spcAft>
              <a:buClr>
                <a:schemeClr val="dk1"/>
              </a:buClr>
              <a:buSzPts val="1100"/>
              <a:buChar char="●"/>
            </a:pPr>
            <a:r>
              <a:rPr lang="en-US">
                <a:solidFill>
                  <a:schemeClr val="dk1"/>
                </a:solidFill>
              </a:rPr>
              <a:t>English Language Learning: Students collaborate on creating a podcast or audio recording where they discuss various topics using different verb tenses. They can use audio recording apps or platforms like Anchor or SoundCloud to record and share their podcasts with their peers or a wider audience.</a:t>
            </a:r>
            <a:endParaRPr>
              <a:solidFill>
                <a:schemeClr val="dk1"/>
              </a:solidFill>
            </a:endParaRPr>
          </a:p>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9"/>
        <p:cNvGrpSpPr/>
        <p:nvPr/>
      </p:nvGrpSpPr>
      <p:grpSpPr>
        <a:xfrm>
          <a:off x="0" y="0"/>
          <a:ext cx="0" cy="0"/>
          <a:chOff x="0" y="0"/>
          <a:chExt cx="0" cy="0"/>
        </a:xfrm>
      </p:grpSpPr>
      <p:sp>
        <p:nvSpPr>
          <p:cNvPr id="140" name="Google Shape;140;g24cb1d26e2c_0_90: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41" name="Google Shape;141;g24cb1d26e2c_0_9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a:p>
            <a:pPr marL="0" lvl="0" indent="0" algn="l" rtl="0">
              <a:lnSpc>
                <a:spcPct val="100000"/>
              </a:lnSpc>
              <a:spcBef>
                <a:spcPts val="0"/>
              </a:spcBef>
              <a:spcAft>
                <a:spcPts val="0"/>
              </a:spcAft>
              <a:buSzPts val="1100"/>
              <a:buNone/>
            </a:pPr>
            <a:r>
              <a:rPr lang="en-US" b="1">
                <a:solidFill>
                  <a:schemeClr val="dk1"/>
                </a:solidFill>
              </a:rPr>
              <a:t>Directions for the activity</a:t>
            </a:r>
            <a:endParaRPr/>
          </a:p>
          <a:p>
            <a:pPr marL="457200" lvl="0" indent="-298450" algn="l" rtl="0">
              <a:lnSpc>
                <a:spcPct val="100000"/>
              </a:lnSpc>
              <a:spcBef>
                <a:spcPts val="0"/>
              </a:spcBef>
              <a:spcAft>
                <a:spcPts val="0"/>
              </a:spcAft>
              <a:buSzPts val="1100"/>
              <a:buChar char="●"/>
            </a:pPr>
            <a:r>
              <a:rPr lang="en-US"/>
              <a:t>On the next few slides, examples are presented of lesson plans that include some level of SAMR application. </a:t>
            </a:r>
            <a:endParaRPr/>
          </a:p>
          <a:p>
            <a:pPr marL="457200" lvl="0" indent="-298450" algn="l" rtl="0">
              <a:lnSpc>
                <a:spcPct val="100000"/>
              </a:lnSpc>
              <a:spcBef>
                <a:spcPts val="0"/>
              </a:spcBef>
              <a:spcAft>
                <a:spcPts val="0"/>
              </a:spcAft>
              <a:buClr>
                <a:schemeClr val="dk1"/>
              </a:buClr>
              <a:buSzPts val="1100"/>
              <a:buChar char="●"/>
            </a:pPr>
            <a:r>
              <a:rPr lang="en-US">
                <a:solidFill>
                  <a:schemeClr val="dk1"/>
                </a:solidFill>
              </a:rPr>
              <a:t>Divide educators into small groups and assign each group one of the slides</a:t>
            </a:r>
            <a:endParaRPr/>
          </a:p>
          <a:p>
            <a:pPr marL="457200" lvl="0" indent="-298450" algn="l" rtl="0">
              <a:lnSpc>
                <a:spcPct val="100000"/>
              </a:lnSpc>
              <a:spcBef>
                <a:spcPts val="0"/>
              </a:spcBef>
              <a:spcAft>
                <a:spcPts val="0"/>
              </a:spcAft>
              <a:buSzPts val="1100"/>
              <a:buChar char="●"/>
            </a:pPr>
            <a:r>
              <a:rPr lang="en-US"/>
              <a:t>In groups, educators analyze the task and technology integration, considering the SAMR level already achieved and how they can evolve the technology use and learning activity into the next SAMR level.</a:t>
            </a:r>
            <a:endParaRPr/>
          </a:p>
          <a:p>
            <a:pPr marL="457200" lvl="0" indent="-298450" algn="l" rtl="0">
              <a:lnSpc>
                <a:spcPct val="100000"/>
              </a:lnSpc>
              <a:spcBef>
                <a:spcPts val="0"/>
              </a:spcBef>
              <a:spcAft>
                <a:spcPts val="0"/>
              </a:spcAft>
              <a:buSzPts val="1100"/>
              <a:buChar char="●"/>
            </a:pPr>
            <a:r>
              <a:rPr lang="en-US"/>
              <a:t>Encourage educators to think creatively, leveraging the possibilities of technology to enhance the learning experience.</a:t>
            </a:r>
            <a:endParaRPr/>
          </a:p>
          <a:p>
            <a:pPr marL="457200" lvl="0" indent="-298450" algn="l" rtl="0">
              <a:lnSpc>
                <a:spcPct val="100000"/>
              </a:lnSpc>
              <a:spcBef>
                <a:spcPts val="0"/>
              </a:spcBef>
              <a:spcAft>
                <a:spcPts val="0"/>
              </a:spcAft>
              <a:buSzPts val="1100"/>
              <a:buChar char="●"/>
            </a:pPr>
            <a:r>
              <a:rPr lang="en-US" b="1"/>
              <a:t>Each group should edit the slide to incorporate their idea/vision for what’s next in SAMR</a:t>
            </a:r>
            <a:endParaRPr b="1"/>
          </a:p>
          <a:p>
            <a:pPr marL="457200" lvl="0" indent="-298450" algn="l" rtl="0">
              <a:lnSpc>
                <a:spcPct val="100000"/>
              </a:lnSpc>
              <a:spcBef>
                <a:spcPts val="0"/>
              </a:spcBef>
              <a:spcAft>
                <a:spcPts val="0"/>
              </a:spcAft>
              <a:buSzPts val="1100"/>
              <a:buChar char="●"/>
            </a:pPr>
            <a:r>
              <a:rPr lang="en-US"/>
              <a:t>Bring the groups back together and invite each group to share their ideas for evolving the task to the next SAMR level.</a:t>
            </a:r>
            <a:endParaRPr/>
          </a:p>
          <a:p>
            <a:pPr marL="457200" lvl="0" indent="-298450" algn="l" rtl="0">
              <a:lnSpc>
                <a:spcPct val="100000"/>
              </a:lnSpc>
              <a:spcBef>
                <a:spcPts val="0"/>
              </a:spcBef>
              <a:spcAft>
                <a:spcPts val="0"/>
              </a:spcAft>
              <a:buSzPts val="1100"/>
              <a:buChar char="●"/>
            </a:pPr>
            <a:r>
              <a:rPr lang="en-US"/>
              <a:t>Facilitate a discussion among all participants to explore the strengths, potential impact, and considerations of each proposed task evolution.</a:t>
            </a:r>
            <a:endParaRPr/>
          </a:p>
          <a:p>
            <a:pPr marL="457200" lvl="0" indent="-298450" algn="l" rtl="0">
              <a:lnSpc>
                <a:spcPct val="100000"/>
              </a:lnSpc>
              <a:spcBef>
                <a:spcPts val="0"/>
              </a:spcBef>
              <a:spcAft>
                <a:spcPts val="0"/>
              </a:spcAft>
              <a:buSzPts val="1100"/>
              <a:buChar char="●"/>
            </a:pPr>
            <a:r>
              <a:rPr lang="en-US"/>
              <a:t>Encourage reflection on how these task evolutions could enhance student engagement, critical thinking, collaboration, or real-world connections.</a:t>
            </a:r>
            <a:endParaRPr/>
          </a:p>
          <a:p>
            <a:pPr marL="0" lvl="0" indent="0" algn="l" rtl="0">
              <a:lnSpc>
                <a:spcPct val="100000"/>
              </a:lnSpc>
              <a:spcBef>
                <a:spcPts val="0"/>
              </a:spcBef>
              <a:spcAft>
                <a:spcPts val="0"/>
              </a:spcAft>
              <a:buSzPts val="1100"/>
              <a:buNone/>
            </a:pPr>
            <a:endParaRPr/>
          </a:p>
          <a:p>
            <a:pPr marL="0" lvl="0" indent="0" algn="l" rtl="0">
              <a:lnSpc>
                <a:spcPct val="100000"/>
              </a:lnSpc>
              <a:spcBef>
                <a:spcPts val="0"/>
              </a:spcBef>
              <a:spcAft>
                <a:spcPts val="0"/>
              </a:spcAft>
              <a:buSzPts val="1100"/>
              <a:buNone/>
            </a:pPr>
            <a:endParaRPr/>
          </a:p>
          <a:p>
            <a:pPr marL="0" lvl="0" indent="0" algn="l" rtl="0">
              <a:lnSpc>
                <a:spcPct val="100000"/>
              </a:lnSpc>
              <a:spcBef>
                <a:spcPts val="0"/>
              </a:spcBef>
              <a:spcAft>
                <a:spcPts val="0"/>
              </a:spcAft>
              <a:buSzPts val="1100"/>
              <a:buNone/>
            </a:pPr>
            <a:r>
              <a:rPr lang="en-US" b="1">
                <a:solidFill>
                  <a:schemeClr val="dk1"/>
                </a:solidFill>
              </a:rPr>
              <a:t>🗣️ Facilitation tip. </a:t>
            </a:r>
            <a:r>
              <a:rPr lang="en-US"/>
              <a:t>For each slide, here are some ideas that you can use to gently nudge groups in a possible direction:</a:t>
            </a:r>
            <a:endParaRPr/>
          </a:p>
          <a:p>
            <a:pPr marL="457200" lvl="0" indent="-298450" algn="l" rtl="0">
              <a:lnSpc>
                <a:spcPct val="100000"/>
              </a:lnSpc>
              <a:spcBef>
                <a:spcPts val="0"/>
              </a:spcBef>
              <a:spcAft>
                <a:spcPts val="0"/>
              </a:spcAft>
              <a:buSzPts val="1100"/>
              <a:buChar char="●"/>
            </a:pPr>
            <a:r>
              <a:rPr lang="en-US"/>
              <a:t>Social Studies: Online collaboration tools like Canva or Padlet, where students work together to create an interactive timeline with multimedia content and links to primary sources.</a:t>
            </a:r>
            <a:endParaRPr/>
          </a:p>
          <a:p>
            <a:pPr marL="457200" lvl="0" indent="-298450" algn="l" rtl="0">
              <a:lnSpc>
                <a:spcPct val="100000"/>
              </a:lnSpc>
              <a:spcBef>
                <a:spcPts val="0"/>
              </a:spcBef>
              <a:spcAft>
                <a:spcPts val="0"/>
              </a:spcAft>
              <a:buSzPts val="1100"/>
              <a:buChar char="●"/>
            </a:pPr>
            <a:r>
              <a:rPr lang="en-US"/>
              <a:t>Language Arts: Digital storytelling tools like Flipgrid or Book Creator to create multimedia book reports with audio, video, and images.</a:t>
            </a:r>
            <a:endParaRPr/>
          </a:p>
          <a:p>
            <a:pPr marL="457200" lvl="0" indent="-298450" algn="l" rtl="0">
              <a:lnSpc>
                <a:spcPct val="100000"/>
              </a:lnSpc>
              <a:spcBef>
                <a:spcPts val="0"/>
              </a:spcBef>
              <a:spcAft>
                <a:spcPts val="0"/>
              </a:spcAft>
              <a:buSzPts val="1100"/>
              <a:buChar char="●"/>
            </a:pPr>
            <a:r>
              <a:rPr lang="en-US"/>
              <a:t>Mathematics: Augmented reality (AR) apps that allow students to scan their surroundings and identify real-life objects as examples of different shapes.</a:t>
            </a:r>
            <a:endParaRPr/>
          </a:p>
          <a:p>
            <a:pPr marL="457200" lvl="0" indent="-298450" algn="l" rtl="0">
              <a:lnSpc>
                <a:spcPct val="100000"/>
              </a:lnSpc>
              <a:spcBef>
                <a:spcPts val="0"/>
              </a:spcBef>
              <a:spcAft>
                <a:spcPts val="0"/>
              </a:spcAft>
              <a:buSzPts val="1100"/>
              <a:buChar char="●"/>
            </a:pPr>
            <a:r>
              <a:rPr lang="en-US"/>
              <a:t>English Language Learning: Students collaborate on creating a podcast or audio recording where they discuss various topics using different verb tenses. They can use audio recording apps or platforms like Anchor or SoundCloud to record and share their podcasts with their peers or a wider audience.</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7"/>
        <p:cNvGrpSpPr/>
        <p:nvPr/>
      </p:nvGrpSpPr>
      <p:grpSpPr>
        <a:xfrm>
          <a:off x="0" y="0"/>
          <a:ext cx="0" cy="0"/>
          <a:chOff x="0" y="0"/>
          <a:chExt cx="0" cy="0"/>
        </a:xfrm>
      </p:grpSpPr>
      <p:sp>
        <p:nvSpPr>
          <p:cNvPr id="148" name="Google Shape;148;g24ccdf9eaa3_0_0: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49" name="Google Shape;149;g24ccdf9eaa3_0_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SzPts val="1100"/>
              <a:buNone/>
            </a:pPr>
            <a:r>
              <a:rPr lang="en-US">
                <a:solidFill>
                  <a:schemeClr val="dk1"/>
                </a:solidFill>
              </a:rPr>
              <a:t>🕧 = 10 minutes</a:t>
            </a:r>
            <a:br>
              <a:rPr lang="en-US">
                <a:solidFill>
                  <a:schemeClr val="dk1"/>
                </a:solidFill>
              </a:rPr>
            </a:br>
            <a:endParaRPr>
              <a:solidFill>
                <a:schemeClr val="dk1"/>
              </a:solidFill>
            </a:endParaRPr>
          </a:p>
          <a:p>
            <a:pPr marL="457200" lvl="0" indent="-298450" algn="l" rtl="0">
              <a:lnSpc>
                <a:spcPct val="100000"/>
              </a:lnSpc>
              <a:spcBef>
                <a:spcPts val="0"/>
              </a:spcBef>
              <a:spcAft>
                <a:spcPts val="0"/>
              </a:spcAft>
              <a:buSzPts val="1100"/>
              <a:buChar char="●"/>
            </a:pPr>
            <a:r>
              <a:rPr lang="en-US"/>
              <a:t>Invite participants to share their solutions or ideas with the larger group.</a:t>
            </a:r>
            <a:endParaRPr/>
          </a:p>
          <a:p>
            <a:pPr marL="457200" lvl="0" indent="-298450" algn="l" rtl="0">
              <a:lnSpc>
                <a:spcPct val="100000"/>
              </a:lnSpc>
              <a:spcBef>
                <a:spcPts val="0"/>
              </a:spcBef>
              <a:spcAft>
                <a:spcPts val="0"/>
              </a:spcAft>
              <a:buSzPts val="1100"/>
              <a:buChar char="●"/>
            </a:pPr>
            <a:r>
              <a:rPr lang="en-US"/>
              <a:t>Facilitate a discussion around the various approaches, strengths, and potential areas for improvement in the proposed solutions.</a:t>
            </a:r>
            <a:endParaRPr/>
          </a:p>
          <a:p>
            <a:pPr marL="457200" lvl="0" indent="-298450" algn="l" rtl="0">
              <a:lnSpc>
                <a:spcPct val="100000"/>
              </a:lnSpc>
              <a:spcBef>
                <a:spcPts val="0"/>
              </a:spcBef>
              <a:spcAft>
                <a:spcPts val="0"/>
              </a:spcAft>
              <a:buSzPts val="1100"/>
              <a:buChar char="●"/>
            </a:pPr>
            <a:r>
              <a:rPr lang="en-US"/>
              <a:t>Encourage participants to reflect on how they can apply these concepts in their own teaching or support roles.</a:t>
            </a:r>
            <a:endParaRPr/>
          </a:p>
          <a:p>
            <a:pPr marL="457200" lvl="0" indent="-298450" algn="l" rtl="0">
              <a:lnSpc>
                <a:spcPct val="100000"/>
              </a:lnSpc>
              <a:spcBef>
                <a:spcPts val="0"/>
              </a:spcBef>
              <a:spcAft>
                <a:spcPts val="0"/>
              </a:spcAft>
              <a:buSzPts val="1100"/>
              <a:buChar char="●"/>
            </a:pPr>
            <a:r>
              <a:rPr lang="en-US"/>
              <a:t>Noted on the slide are a few guiding questions for the reflection exercise. Participants can also share their proposed SAMR ideas as you click through slides 11-15 to visualize each task and subject area.</a:t>
            </a:r>
            <a:endParaRPr/>
          </a:p>
          <a:p>
            <a:pPr marL="0" lvl="0" indent="0" algn="l" rtl="0">
              <a:lnSpc>
                <a:spcPct val="100000"/>
              </a:lnSpc>
              <a:spcBef>
                <a:spcPts val="0"/>
              </a:spcBef>
              <a:spcAft>
                <a:spcPts val="0"/>
              </a:spcAft>
              <a:buSzPts val="1100"/>
              <a:buNone/>
            </a:pPr>
            <a:endParaRPr/>
          </a:p>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4"/>
        <p:cNvGrpSpPr/>
        <p:nvPr/>
      </p:nvGrpSpPr>
      <p:grpSpPr>
        <a:xfrm>
          <a:off x="0" y="0"/>
          <a:ext cx="0" cy="0"/>
          <a:chOff x="0" y="0"/>
          <a:chExt cx="0" cy="0"/>
        </a:xfrm>
      </p:grpSpPr>
      <p:sp>
        <p:nvSpPr>
          <p:cNvPr id="155" name="Google Shape;155;g241256b7583_0_6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SzPts val="1100"/>
              <a:buNone/>
            </a:pPr>
            <a:r>
              <a:rPr lang="en-US">
                <a:solidFill>
                  <a:schemeClr val="dk1"/>
                </a:solidFill>
              </a:rPr>
              <a:t>🕧 = 5 minutes</a:t>
            </a:r>
            <a:endParaRPr>
              <a:solidFill>
                <a:schemeClr val="dk1"/>
              </a:solidFill>
            </a:endParaRPr>
          </a:p>
          <a:p>
            <a:pPr marL="0" lvl="0" indent="0" algn="l" rtl="0">
              <a:lnSpc>
                <a:spcPct val="100000"/>
              </a:lnSpc>
              <a:spcBef>
                <a:spcPts val="0"/>
              </a:spcBef>
              <a:spcAft>
                <a:spcPts val="0"/>
              </a:spcAft>
              <a:buSzPts val="1100"/>
              <a:buNone/>
            </a:pPr>
            <a:endParaRPr/>
          </a:p>
          <a:p>
            <a:pPr marL="0" lvl="0" indent="0" algn="l" rtl="0">
              <a:lnSpc>
                <a:spcPct val="100000"/>
              </a:lnSpc>
              <a:spcBef>
                <a:spcPts val="0"/>
              </a:spcBef>
              <a:spcAft>
                <a:spcPts val="0"/>
              </a:spcAft>
              <a:buSzPts val="1100"/>
              <a:buNone/>
            </a:pPr>
            <a:r>
              <a:rPr lang="en-US"/>
              <a:t>Spend a few minutes reviewing key concepts from the session, including suggestions for continuing to learn about both frameworks:</a:t>
            </a:r>
            <a:endParaRPr/>
          </a:p>
          <a:p>
            <a:pPr marL="0" lvl="0" indent="0" algn="l" rtl="0">
              <a:lnSpc>
                <a:spcPct val="100000"/>
              </a:lnSpc>
              <a:spcBef>
                <a:spcPts val="0"/>
              </a:spcBef>
              <a:spcAft>
                <a:spcPts val="0"/>
              </a:spcAft>
              <a:buSzPts val="1100"/>
              <a:buNone/>
            </a:pPr>
            <a:endParaRPr/>
          </a:p>
          <a:p>
            <a:pPr marL="457200" lvl="0" indent="-298450" algn="l" rtl="0">
              <a:lnSpc>
                <a:spcPct val="100000"/>
              </a:lnSpc>
              <a:spcBef>
                <a:spcPts val="0"/>
              </a:spcBef>
              <a:spcAft>
                <a:spcPts val="0"/>
              </a:spcAft>
              <a:buSzPts val="1100"/>
              <a:buChar char="●"/>
            </a:pPr>
            <a:r>
              <a:rPr lang="en-US"/>
              <a:t>Today, we explored Ch 4 of the Digital Learning Guidance, which looks at how to design flexible learning experiences, including the importance of establishing clear learning objectives, choosing an appropriate LMS, leveraging the power of Open Educational Resources (OERs), and how to ensure accessibility of our blended learning environments.  </a:t>
            </a:r>
            <a:endParaRPr/>
          </a:p>
          <a:p>
            <a:pPr marL="0" lvl="0" indent="0" algn="l" rtl="0">
              <a:lnSpc>
                <a:spcPct val="100000"/>
              </a:lnSpc>
              <a:spcBef>
                <a:spcPts val="0"/>
              </a:spcBef>
              <a:spcAft>
                <a:spcPts val="0"/>
              </a:spcAft>
              <a:buSzPts val="1100"/>
              <a:buNone/>
            </a:pPr>
            <a:endParaRPr/>
          </a:p>
          <a:p>
            <a:pPr marL="0" lvl="0" indent="0" algn="l" rtl="0">
              <a:lnSpc>
                <a:spcPct val="100000"/>
              </a:lnSpc>
              <a:spcBef>
                <a:spcPts val="0"/>
              </a:spcBef>
              <a:spcAft>
                <a:spcPts val="0"/>
              </a:spcAft>
              <a:buSzPts val="1100"/>
              <a:buNone/>
            </a:pPr>
            <a:r>
              <a:rPr lang="en-US" b="1"/>
              <a:t>As a quick overview of key concepts: </a:t>
            </a:r>
            <a:endParaRPr/>
          </a:p>
          <a:p>
            <a:pPr marL="457200" lvl="0" indent="-298450" algn="l" rtl="0">
              <a:lnSpc>
                <a:spcPct val="100000"/>
              </a:lnSpc>
              <a:spcBef>
                <a:spcPts val="0"/>
              </a:spcBef>
              <a:spcAft>
                <a:spcPts val="0"/>
              </a:spcAft>
              <a:buSzPts val="1100"/>
              <a:buChar char="●"/>
            </a:pPr>
            <a:r>
              <a:rPr lang="en-US"/>
              <a:t>Blended learning combines face-to-face instruction and online learning elements to create effective and engaging learning experiences in adult education.</a:t>
            </a:r>
            <a:endParaRPr/>
          </a:p>
          <a:p>
            <a:pPr marL="457200" lvl="0" indent="-298450" algn="l" rtl="0">
              <a:lnSpc>
                <a:spcPct val="100000"/>
              </a:lnSpc>
              <a:spcBef>
                <a:spcPts val="0"/>
              </a:spcBef>
              <a:spcAft>
                <a:spcPts val="0"/>
              </a:spcAft>
              <a:buSzPts val="1100"/>
              <a:buChar char="●"/>
            </a:pPr>
            <a:r>
              <a:rPr lang="en-US"/>
              <a:t>Clear learning objectives, the use of learning management systems (LMS), and open educational resources (OERs) are crucial for designing and implementing blended learning experiences.</a:t>
            </a:r>
            <a:endParaRPr/>
          </a:p>
          <a:p>
            <a:pPr marL="457200" lvl="0" indent="-298450" algn="l" rtl="0">
              <a:lnSpc>
                <a:spcPct val="100000"/>
              </a:lnSpc>
              <a:spcBef>
                <a:spcPts val="0"/>
              </a:spcBef>
              <a:spcAft>
                <a:spcPts val="0"/>
              </a:spcAft>
              <a:buSzPts val="1100"/>
              <a:buChar char="●"/>
            </a:pPr>
            <a:r>
              <a:rPr lang="en-US"/>
              <a:t>Evaluation of digital content and tools helps ensure their effectiveness and alignment with instructional goals.</a:t>
            </a:r>
            <a:endParaRPr/>
          </a:p>
          <a:p>
            <a:pPr marL="457200" lvl="0" indent="-298450" algn="l" rtl="0">
              <a:lnSpc>
                <a:spcPct val="100000"/>
              </a:lnSpc>
              <a:spcBef>
                <a:spcPts val="0"/>
              </a:spcBef>
              <a:spcAft>
                <a:spcPts val="0"/>
              </a:spcAft>
              <a:buSzPts val="1100"/>
              <a:buChar char="●"/>
            </a:pPr>
            <a:r>
              <a:rPr lang="en-US"/>
              <a:t>Equity considerations emphasize the importance of creating accessible and inclusive learning environments for all learners.</a:t>
            </a:r>
            <a:endParaRPr/>
          </a:p>
          <a:p>
            <a:pPr marL="457200" lvl="0" indent="-298450" algn="l" rtl="0">
              <a:lnSpc>
                <a:spcPct val="100000"/>
              </a:lnSpc>
              <a:spcBef>
                <a:spcPts val="0"/>
              </a:spcBef>
              <a:spcAft>
                <a:spcPts val="0"/>
              </a:spcAft>
              <a:buSzPts val="1100"/>
              <a:buChar char="●"/>
            </a:pPr>
            <a:r>
              <a:rPr lang="en-US"/>
              <a:t>The SAMR model provides a framework for evaluating technology integration and moving from substitution to redefinition in learning tasks.</a:t>
            </a:r>
            <a:endParaRPr/>
          </a:p>
          <a:p>
            <a:pPr marL="0" lvl="0" indent="0" algn="l" rtl="0">
              <a:lnSpc>
                <a:spcPct val="100000"/>
              </a:lnSpc>
              <a:spcBef>
                <a:spcPts val="0"/>
              </a:spcBef>
              <a:spcAft>
                <a:spcPts val="0"/>
              </a:spcAft>
              <a:buSzPts val="1100"/>
              <a:buNone/>
            </a:pPr>
            <a:endParaRPr/>
          </a:p>
        </p:txBody>
      </p:sp>
      <p:sp>
        <p:nvSpPr>
          <p:cNvPr id="156" name="Google Shape;156;g241256b7583_0_6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
        <p:cNvGrpSpPr/>
        <p:nvPr/>
      </p:nvGrpSpPr>
      <p:grpSpPr>
        <a:xfrm>
          <a:off x="0" y="0"/>
          <a:ext cx="0" cy="0"/>
          <a:chOff x="0" y="0"/>
          <a:chExt cx="0" cy="0"/>
        </a:xfrm>
      </p:grpSpPr>
      <p:sp>
        <p:nvSpPr>
          <p:cNvPr id="38" name="Google Shape;38;g25097607b75_0_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39" name="Google Shape;39;g25097607b75_0_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
        <p:cNvGrpSpPr/>
        <p:nvPr/>
      </p:nvGrpSpPr>
      <p:grpSpPr>
        <a:xfrm>
          <a:off x="0" y="0"/>
          <a:ext cx="0" cy="0"/>
          <a:chOff x="0" y="0"/>
          <a:chExt cx="0" cy="0"/>
        </a:xfrm>
      </p:grpSpPr>
      <p:sp>
        <p:nvSpPr>
          <p:cNvPr id="46" name="Google Shape;46;g249b4c1e200_0_2: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7" name="Google Shape;47;g249b4c1e200_0_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1"/>
              </a:buClr>
              <a:buSzPts val="1100"/>
              <a:buFont typeface="Arial"/>
              <a:buNone/>
            </a:pPr>
            <a:r>
              <a:rPr lang="en-US">
                <a:solidFill>
                  <a:schemeClr val="dk1"/>
                </a:solidFill>
              </a:rPr>
              <a:t>🕧 = 1 minute</a:t>
            </a:r>
            <a:br>
              <a:rPr lang="en-US">
                <a:solidFill>
                  <a:schemeClr val="dk1"/>
                </a:solidFill>
              </a:rPr>
            </a:br>
            <a:endParaRPr>
              <a:solidFill>
                <a:schemeClr val="dk1"/>
              </a:solidFill>
            </a:endParaRPr>
          </a:p>
          <a:p>
            <a:pPr marL="457200" lvl="0" indent="-298450" algn="l" rtl="0">
              <a:lnSpc>
                <a:spcPct val="100000"/>
              </a:lnSpc>
              <a:spcBef>
                <a:spcPts val="0"/>
              </a:spcBef>
              <a:spcAft>
                <a:spcPts val="0"/>
              </a:spcAft>
              <a:buSzPts val="1100"/>
              <a:buChar char="●"/>
            </a:pPr>
            <a:r>
              <a:rPr lang="en-US"/>
              <a:t>Welcome the group to the session on key concepts of designing effective blended learning experiences and utilizing digital tools to create engaging and accessible learning environments for adult learners</a:t>
            </a:r>
            <a:endParaRPr/>
          </a:p>
          <a:p>
            <a:pPr marL="457200" lvl="0" indent="-298450" algn="l" rtl="0">
              <a:lnSpc>
                <a:spcPct val="100000"/>
              </a:lnSpc>
              <a:spcBef>
                <a:spcPts val="0"/>
              </a:spcBef>
              <a:spcAft>
                <a:spcPts val="0"/>
              </a:spcAft>
              <a:buSzPts val="1100"/>
              <a:buChar char="●"/>
            </a:pPr>
            <a:r>
              <a:rPr lang="en-US"/>
              <a:t>Introduce today’s focus = designing flexible learning experiences</a:t>
            </a:r>
            <a:endParaRPr/>
          </a:p>
          <a:p>
            <a:pPr marL="457200" lvl="0" indent="-298450" algn="l" rtl="0">
              <a:lnSpc>
                <a:spcPct val="100000"/>
              </a:lnSpc>
              <a:spcBef>
                <a:spcPts val="0"/>
              </a:spcBef>
              <a:spcAft>
                <a:spcPts val="0"/>
              </a:spcAft>
              <a:buSzPts val="1100"/>
              <a:buChar char="●"/>
            </a:pPr>
            <a:r>
              <a:rPr lang="en-US"/>
              <a:t>Review today’s objectives:	</a:t>
            </a:r>
            <a:endParaRPr/>
          </a:p>
          <a:p>
            <a:pPr marL="914400" lvl="1" indent="-298450" algn="l" rtl="0">
              <a:lnSpc>
                <a:spcPct val="100000"/>
              </a:lnSpc>
              <a:spcBef>
                <a:spcPts val="0"/>
              </a:spcBef>
              <a:spcAft>
                <a:spcPts val="0"/>
              </a:spcAft>
              <a:buSzPts val="1100"/>
              <a:buChar char="○"/>
            </a:pPr>
            <a:r>
              <a:rPr lang="en-US"/>
              <a:t>Design and implement effective blended learning experiences that combine face-to-face instruction and online learning elements, aligning them with clear learning objectives and outcomes to create engaging and accessible learning environments for adult learners.</a:t>
            </a:r>
            <a:endParaRPr/>
          </a:p>
          <a:p>
            <a:pPr marL="914400" lvl="1" indent="-298450" algn="l" rtl="0">
              <a:lnSpc>
                <a:spcPct val="100000"/>
              </a:lnSpc>
              <a:spcBef>
                <a:spcPts val="0"/>
              </a:spcBef>
              <a:spcAft>
                <a:spcPts val="0"/>
              </a:spcAft>
              <a:buSzPts val="1100"/>
              <a:buChar char="○"/>
            </a:pPr>
            <a:r>
              <a:rPr lang="en-US"/>
              <a:t>Select and utilize appropriate digital learning tools, such as learning management systems (LMS) and open educational resources (OERs), to organize content, facilitate communication, and monitor learner progress in order to enhance the overall learning experience for adult learners in blended learning environments.</a:t>
            </a:r>
            <a:endParaRPr/>
          </a:p>
          <a:p>
            <a:pPr marL="457200" lvl="0" indent="-298450" algn="l" rtl="0">
              <a:lnSpc>
                <a:spcPct val="100000"/>
              </a:lnSpc>
              <a:spcBef>
                <a:spcPts val="0"/>
              </a:spcBef>
              <a:spcAft>
                <a:spcPts val="0"/>
              </a:spcAft>
              <a:buSzPts val="1100"/>
              <a:buChar char="●"/>
            </a:pPr>
            <a:r>
              <a:rPr lang="en-US"/>
              <a:t>By the end of this session, we will have a solid foundation that can be used to continue designing, implementing, and improving flexible learning experiences</a:t>
            </a:r>
            <a:endParaRPr/>
          </a:p>
          <a:p>
            <a:pPr marL="0" lvl="0" indent="0" algn="l" rtl="0">
              <a:lnSpc>
                <a:spcPct val="100000"/>
              </a:lnSpc>
              <a:spcBef>
                <a:spcPts val="0"/>
              </a:spcBef>
              <a:spcAft>
                <a:spcPts val="0"/>
              </a:spcAft>
              <a:buSzPts val="1100"/>
              <a:buNone/>
            </a:pPr>
            <a:endParaRPr/>
          </a:p>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
        <p:cNvGrpSpPr/>
        <p:nvPr/>
      </p:nvGrpSpPr>
      <p:grpSpPr>
        <a:xfrm>
          <a:off x="0" y="0"/>
          <a:ext cx="0" cy="0"/>
          <a:chOff x="0" y="0"/>
          <a:chExt cx="0" cy="0"/>
        </a:xfrm>
      </p:grpSpPr>
      <p:sp>
        <p:nvSpPr>
          <p:cNvPr id="52" name="Google Shape;52;g241256b7583_0_1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SzPts val="1100"/>
              <a:buNone/>
            </a:pPr>
            <a:r>
              <a:rPr lang="en-US">
                <a:solidFill>
                  <a:schemeClr val="dk1"/>
                </a:solidFill>
              </a:rPr>
              <a:t>🕧 = 1 minute</a:t>
            </a:r>
            <a:br>
              <a:rPr lang="en-US">
                <a:solidFill>
                  <a:schemeClr val="dk1"/>
                </a:solidFill>
              </a:rPr>
            </a:br>
            <a:endParaRPr/>
          </a:p>
          <a:p>
            <a:pPr marL="457200" lvl="0" indent="-298450" algn="l" rtl="0">
              <a:lnSpc>
                <a:spcPct val="100000"/>
              </a:lnSpc>
              <a:spcBef>
                <a:spcPts val="0"/>
              </a:spcBef>
              <a:spcAft>
                <a:spcPts val="0"/>
              </a:spcAft>
              <a:buSzPts val="1100"/>
              <a:buChar char="●"/>
            </a:pPr>
            <a:r>
              <a:rPr lang="en-US"/>
              <a:t>Today’s agenda includes opportunities to explore theoretical ideas, to share ideas with our peers/colleagues, and to spend time applying key principles of adult learning into our classrooms and programs. </a:t>
            </a:r>
            <a:endParaRPr/>
          </a:p>
          <a:p>
            <a:pPr marL="914400" lvl="1" indent="-298450" algn="l" rtl="0">
              <a:lnSpc>
                <a:spcPct val="100000"/>
              </a:lnSpc>
              <a:spcBef>
                <a:spcPts val="0"/>
              </a:spcBef>
              <a:spcAft>
                <a:spcPts val="0"/>
              </a:spcAft>
              <a:buSzPts val="1100"/>
              <a:buChar char="○"/>
            </a:pPr>
            <a:r>
              <a:rPr lang="en-US"/>
              <a:t>Warm-up: Engage participants in an activity to share experiences and insights related to blended learning.</a:t>
            </a:r>
            <a:endParaRPr/>
          </a:p>
          <a:p>
            <a:pPr marL="914400" lvl="1" indent="-298450" algn="l" rtl="0">
              <a:lnSpc>
                <a:spcPct val="100000"/>
              </a:lnSpc>
              <a:spcBef>
                <a:spcPts val="0"/>
              </a:spcBef>
              <a:spcAft>
                <a:spcPts val="0"/>
              </a:spcAft>
              <a:buSzPts val="1100"/>
              <a:buChar char="○"/>
            </a:pPr>
            <a:r>
              <a:rPr lang="en-US"/>
              <a:t>Overview of Blended Learning Concepts: Provide a brief overview of blended learning principles for creating engaging and accessible learning environments.</a:t>
            </a:r>
            <a:endParaRPr/>
          </a:p>
          <a:p>
            <a:pPr marL="914400" lvl="1" indent="-298450" algn="l" rtl="0">
              <a:lnSpc>
                <a:spcPct val="100000"/>
              </a:lnSpc>
              <a:spcBef>
                <a:spcPts val="0"/>
              </a:spcBef>
              <a:spcAft>
                <a:spcPts val="0"/>
              </a:spcAft>
              <a:buSzPts val="1100"/>
              <a:buChar char="○"/>
            </a:pPr>
            <a:r>
              <a:rPr lang="en-US"/>
              <a:t>Group Discussion: Exploring SAMR examples </a:t>
            </a:r>
            <a:endParaRPr/>
          </a:p>
          <a:p>
            <a:pPr marL="914400" lvl="1" indent="-298450" algn="l" rtl="0">
              <a:lnSpc>
                <a:spcPct val="100000"/>
              </a:lnSpc>
              <a:spcBef>
                <a:spcPts val="0"/>
              </a:spcBef>
              <a:spcAft>
                <a:spcPts val="0"/>
              </a:spcAft>
              <a:buSzPts val="1100"/>
              <a:buChar char="○"/>
            </a:pPr>
            <a:r>
              <a:rPr lang="en-US"/>
              <a:t>Application Activity: Guide participants in applying blended learning concepts into their own teaching contexts.</a:t>
            </a:r>
            <a:endParaRPr/>
          </a:p>
          <a:p>
            <a:pPr marL="914400" lvl="1" indent="-298450" algn="l" rtl="0">
              <a:lnSpc>
                <a:spcPct val="100000"/>
              </a:lnSpc>
              <a:spcBef>
                <a:spcPts val="0"/>
              </a:spcBef>
              <a:spcAft>
                <a:spcPts val="0"/>
              </a:spcAft>
              <a:buSzPts val="1100"/>
              <a:buChar char="○"/>
            </a:pPr>
            <a:r>
              <a:rPr lang="en-US"/>
              <a:t>Q&amp;A and Wrap-up: Answer questions, facilitate final discussions, and provide reminders of available resources for ongoing support.</a:t>
            </a:r>
            <a:endParaRPr/>
          </a:p>
          <a:p>
            <a:pPr marL="0" lvl="0" indent="0" algn="l" rtl="0">
              <a:lnSpc>
                <a:spcPct val="100000"/>
              </a:lnSpc>
              <a:spcBef>
                <a:spcPts val="0"/>
              </a:spcBef>
              <a:spcAft>
                <a:spcPts val="0"/>
              </a:spcAft>
              <a:buSzPts val="1100"/>
              <a:buNone/>
            </a:pPr>
            <a:endParaRPr/>
          </a:p>
        </p:txBody>
      </p:sp>
      <p:sp>
        <p:nvSpPr>
          <p:cNvPr id="53" name="Google Shape;53;g241256b7583_0_13: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
        <p:cNvGrpSpPr/>
        <p:nvPr/>
      </p:nvGrpSpPr>
      <p:grpSpPr>
        <a:xfrm>
          <a:off x="0" y="0"/>
          <a:ext cx="0" cy="0"/>
          <a:chOff x="0" y="0"/>
          <a:chExt cx="0" cy="0"/>
        </a:xfrm>
      </p:grpSpPr>
      <p:sp>
        <p:nvSpPr>
          <p:cNvPr id="63" name="Google Shape;63;g241256b7583_0_3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1"/>
              </a:buClr>
              <a:buSzPts val="1100"/>
              <a:buFont typeface="Arial"/>
              <a:buNone/>
            </a:pPr>
            <a:r>
              <a:rPr lang="en-US">
                <a:solidFill>
                  <a:schemeClr val="dk1"/>
                </a:solidFill>
              </a:rPr>
              <a:t>🕧 = 10 minutes</a:t>
            </a:r>
            <a:endParaRPr>
              <a:solidFill>
                <a:schemeClr val="dk1"/>
              </a:solidFill>
            </a:endParaRPr>
          </a:p>
          <a:p>
            <a:pPr marL="0" lvl="0" indent="0" algn="l" rtl="0">
              <a:lnSpc>
                <a:spcPct val="115000"/>
              </a:lnSpc>
              <a:spcBef>
                <a:spcPts val="0"/>
              </a:spcBef>
              <a:spcAft>
                <a:spcPts val="0"/>
              </a:spcAft>
              <a:buClr>
                <a:schemeClr val="dk1"/>
              </a:buClr>
              <a:buSzPts val="1100"/>
              <a:buFont typeface="Arial"/>
              <a:buNone/>
            </a:pPr>
            <a:endParaRPr>
              <a:solidFill>
                <a:schemeClr val="dk1"/>
              </a:solidFill>
            </a:endParaRPr>
          </a:p>
          <a:p>
            <a:pPr marL="0" lvl="0" indent="0" algn="l" rtl="0">
              <a:lnSpc>
                <a:spcPct val="115000"/>
              </a:lnSpc>
              <a:spcBef>
                <a:spcPts val="0"/>
              </a:spcBef>
              <a:spcAft>
                <a:spcPts val="0"/>
              </a:spcAft>
              <a:buSzPts val="1100"/>
              <a:buNone/>
            </a:pPr>
            <a:r>
              <a:rPr lang="en-US" b="1">
                <a:solidFill>
                  <a:schemeClr val="dk1"/>
                </a:solidFill>
              </a:rPr>
              <a:t>🗣️ Facilitation tip.</a:t>
            </a:r>
            <a:r>
              <a:rPr lang="en-US">
                <a:solidFill>
                  <a:schemeClr val="dk1"/>
                </a:solidFill>
              </a:rPr>
              <a:t> The purpose of this warm-up activity is to foster a collaborative and supportive environment, encouraging open dialogue and knowledge-sharing.There is no “right” or “wrong” answer, which is important to emphasize.</a:t>
            </a:r>
            <a:endParaRPr>
              <a:solidFill>
                <a:schemeClr val="dk1"/>
              </a:solidFill>
            </a:endParaRPr>
          </a:p>
          <a:p>
            <a:pPr marL="0" lvl="0" indent="0" algn="l" rtl="0">
              <a:lnSpc>
                <a:spcPct val="115000"/>
              </a:lnSpc>
              <a:spcBef>
                <a:spcPts val="0"/>
              </a:spcBef>
              <a:spcAft>
                <a:spcPts val="0"/>
              </a:spcAft>
              <a:buClr>
                <a:schemeClr val="dk1"/>
              </a:buClr>
              <a:buSzPts val="1100"/>
              <a:buFont typeface="Arial"/>
              <a:buNone/>
            </a:pPr>
            <a:endParaRPr>
              <a:solidFill>
                <a:schemeClr val="dk1"/>
              </a:solidFill>
            </a:endParaRPr>
          </a:p>
          <a:p>
            <a:pPr marL="457200" lvl="0" indent="-298450" algn="l" rtl="0">
              <a:lnSpc>
                <a:spcPct val="115000"/>
              </a:lnSpc>
              <a:spcBef>
                <a:spcPts val="0"/>
              </a:spcBef>
              <a:spcAft>
                <a:spcPts val="0"/>
              </a:spcAft>
              <a:buClr>
                <a:schemeClr val="dk1"/>
              </a:buClr>
              <a:buSzPts val="1100"/>
              <a:buChar char="●"/>
            </a:pPr>
            <a:r>
              <a:rPr lang="en-US">
                <a:solidFill>
                  <a:schemeClr val="dk1"/>
                </a:solidFill>
              </a:rPr>
              <a:t>We'll start with a warm-up activity focused on your experience in designing effective blended learning experiences. We want to tap into your experiences as educators and gather insights from your challenges and successes with blended learning. This discussion will help us learn from each other and develop some general ideas that we can use to continue building and improving blended learning environments. </a:t>
            </a:r>
            <a:endParaRPr>
              <a:solidFill>
                <a:schemeClr val="dk1"/>
              </a:solidFill>
            </a:endParaRPr>
          </a:p>
          <a:p>
            <a:pPr marL="914400" lvl="1" indent="-298450" algn="l" rtl="0">
              <a:lnSpc>
                <a:spcPct val="115000"/>
              </a:lnSpc>
              <a:spcBef>
                <a:spcPts val="0"/>
              </a:spcBef>
              <a:spcAft>
                <a:spcPts val="0"/>
              </a:spcAft>
              <a:buClr>
                <a:schemeClr val="dk1"/>
              </a:buClr>
              <a:buSzPts val="1100"/>
              <a:buChar char="○"/>
            </a:pPr>
            <a:r>
              <a:rPr lang="en-US" b="1">
                <a:solidFill>
                  <a:schemeClr val="dk1"/>
                </a:solidFill>
              </a:rPr>
              <a:t>🗣️ Facilitation tip. </a:t>
            </a:r>
            <a:r>
              <a:rPr lang="en-US">
                <a:solidFill>
                  <a:schemeClr val="dk1"/>
                </a:solidFill>
              </a:rPr>
              <a:t>It may help to offer a brief definition of blended learning: “Blended learning is an educational approach that combines face-to-face instruction with online learning elements, creating a cohesive and integrated learning experience that leverages the benefits of both modalities.”</a:t>
            </a:r>
            <a:endParaRPr>
              <a:solidFill>
                <a:schemeClr val="dk1"/>
              </a:solidFill>
            </a:endParaRPr>
          </a:p>
          <a:p>
            <a:pPr marL="914400" lvl="1" indent="-298450" algn="l" rtl="0">
              <a:lnSpc>
                <a:spcPct val="115000"/>
              </a:lnSpc>
              <a:spcBef>
                <a:spcPts val="0"/>
              </a:spcBef>
              <a:spcAft>
                <a:spcPts val="0"/>
              </a:spcAft>
              <a:buClr>
                <a:schemeClr val="dk1"/>
              </a:buClr>
              <a:buSzPts val="1100"/>
              <a:buChar char="○"/>
            </a:pPr>
            <a:r>
              <a:rPr lang="en-US">
                <a:solidFill>
                  <a:schemeClr val="dk1"/>
                </a:solidFill>
              </a:rPr>
              <a:t>💻 </a:t>
            </a:r>
            <a:r>
              <a:rPr lang="en-US" b="1">
                <a:solidFill>
                  <a:schemeClr val="dk1"/>
                </a:solidFill>
              </a:rPr>
              <a:t>Digital tools connection. </a:t>
            </a:r>
            <a:r>
              <a:rPr lang="en-US">
                <a:solidFill>
                  <a:schemeClr val="dk1"/>
                </a:solidFill>
              </a:rPr>
              <a:t>Be sure to set-up the Jamboard before the session and add the link/code </a:t>
            </a:r>
            <a:r>
              <a:rPr lang="en-US">
                <a:solidFill>
                  <a:schemeClr val="dk1"/>
                </a:solidFill>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1"/>
                  </a:ext>
                </a:extLst>
              </a:rPr>
              <a:t>to the speaker notes and to the slide for easy reference. </a:t>
            </a:r>
            <a:r>
              <a:rPr lang="en-US" u="sng">
                <a:solidFill>
                  <a:schemeClr val="hlink"/>
                </a:solidFill>
                <a:hlinkClick r:id="rId3"/>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2"/>
                  </a:ext>
                </a:extLst>
              </a:rPr>
              <a:t>Here’s how</a:t>
            </a:r>
            <a:r>
              <a:rPr lang="en-US">
                <a:solidFill>
                  <a:schemeClr val="dk1"/>
                </a:solidFill>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3"/>
                  </a:ext>
                </a:extLst>
              </a:rPr>
              <a:t> (🚩Note that you’ll need to create an account to use this feature). It may also be helpful to create two pages: one for “challenges” and another for “successes”.</a:t>
            </a:r>
            <a:endParaRPr>
              <a:solidFill>
                <a:schemeClr val="dk1"/>
              </a:solidFill>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4"/>
                </a:ext>
              </a:extLst>
            </a:endParaRPr>
          </a:p>
          <a:p>
            <a:pPr marL="457200" lvl="0" indent="-298450" algn="l" rtl="0">
              <a:lnSpc>
                <a:spcPct val="115000"/>
              </a:lnSpc>
              <a:spcBef>
                <a:spcPts val="0"/>
              </a:spcBef>
              <a:spcAft>
                <a:spcPts val="0"/>
              </a:spcAft>
              <a:buClr>
                <a:schemeClr val="dk1"/>
              </a:buClr>
              <a:buSzPts val="1100"/>
              <a:buChar char="●"/>
            </a:pPr>
            <a:r>
              <a:rPr lang="en-US">
                <a:solidFill>
                  <a:schemeClr val="dk1"/>
                </a:solidFill>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5"/>
                  </a:ext>
                </a:extLst>
              </a:rPr>
              <a:t>Navigate to Jamboard on your device or smartphone. You can access it by visiting </a:t>
            </a:r>
            <a:r>
              <a:rPr lang="en-US" b="1">
                <a:solidFill>
                  <a:schemeClr val="dk1"/>
                </a:solidFill>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6"/>
                  </a:ext>
                </a:extLst>
              </a:rPr>
              <a:t>[provide Jamboard URL</a:t>
            </a:r>
            <a:r>
              <a:rPr lang="en-US" b="1">
                <a:solidFill>
                  <a:schemeClr val="dk1"/>
                </a:solidFill>
              </a:rPr>
              <a:t>].</a:t>
            </a:r>
            <a:endParaRPr b="1">
              <a:solidFill>
                <a:schemeClr val="dk1"/>
              </a:solidFill>
            </a:endParaRPr>
          </a:p>
          <a:p>
            <a:pPr marL="914400" lvl="1" indent="-298450" algn="l" rtl="0">
              <a:lnSpc>
                <a:spcPct val="115000"/>
              </a:lnSpc>
              <a:spcBef>
                <a:spcPts val="0"/>
              </a:spcBef>
              <a:spcAft>
                <a:spcPts val="0"/>
              </a:spcAft>
              <a:buClr>
                <a:schemeClr val="dk1"/>
              </a:buClr>
              <a:buSzPts val="1100"/>
              <a:buChar char="○"/>
            </a:pPr>
            <a:r>
              <a:rPr lang="en-US" b="1">
                <a:solidFill>
                  <a:schemeClr val="dk1"/>
                </a:solidFill>
              </a:rPr>
              <a:t>You can “Make a copy” of </a:t>
            </a:r>
            <a:r>
              <a:rPr lang="en-US" b="1" u="sng">
                <a:solidFill>
                  <a:schemeClr val="hlink"/>
                </a:solidFill>
                <a:hlinkClick r:id="rId4"/>
              </a:rPr>
              <a:t>this template</a:t>
            </a:r>
            <a:r>
              <a:rPr lang="en-US" b="1">
                <a:solidFill>
                  <a:schemeClr val="dk1"/>
                </a:solidFill>
              </a:rPr>
              <a:t> as well.</a:t>
            </a:r>
            <a:r>
              <a:rPr lang="en-US">
                <a:solidFill>
                  <a:schemeClr val="dk1"/>
                </a:solidFill>
              </a:rPr>
              <a:t> </a:t>
            </a:r>
            <a:endParaRPr>
              <a:solidFill>
                <a:schemeClr val="dk1"/>
              </a:solidFill>
            </a:endParaRPr>
          </a:p>
          <a:p>
            <a:pPr marL="914400" lvl="1" indent="-298450" algn="l" rtl="0">
              <a:lnSpc>
                <a:spcPct val="115000"/>
              </a:lnSpc>
              <a:spcBef>
                <a:spcPts val="0"/>
              </a:spcBef>
              <a:spcAft>
                <a:spcPts val="0"/>
              </a:spcAft>
              <a:buClr>
                <a:schemeClr val="dk1"/>
              </a:buClr>
              <a:buSzPts val="1100"/>
              <a:buChar char="○"/>
            </a:pPr>
            <a:r>
              <a:rPr lang="en-US">
                <a:solidFill>
                  <a:schemeClr val="dk1"/>
                </a:solidFill>
              </a:rPr>
              <a:t>Once you're on the Jamboard, you'll see two questions on each slide or page:</a:t>
            </a:r>
            <a:endParaRPr>
              <a:solidFill>
                <a:schemeClr val="dk1"/>
              </a:solidFill>
            </a:endParaRPr>
          </a:p>
          <a:p>
            <a:pPr marL="1371600" lvl="2" indent="-298450" algn="l" rtl="0">
              <a:lnSpc>
                <a:spcPct val="115000"/>
              </a:lnSpc>
              <a:spcBef>
                <a:spcPts val="0"/>
              </a:spcBef>
              <a:spcAft>
                <a:spcPts val="0"/>
              </a:spcAft>
              <a:buClr>
                <a:schemeClr val="dk1"/>
              </a:buClr>
              <a:buSzPts val="1100"/>
              <a:buChar char="■"/>
            </a:pPr>
            <a:r>
              <a:rPr lang="en-US">
                <a:solidFill>
                  <a:schemeClr val="dk1"/>
                </a:solidFill>
              </a:rPr>
              <a:t>What’s an example of a challenge you’ve experienced with designing blended learning experiences? How did you address the challenge?</a:t>
            </a:r>
            <a:endParaRPr>
              <a:solidFill>
                <a:schemeClr val="dk1"/>
              </a:solidFill>
            </a:endParaRPr>
          </a:p>
          <a:p>
            <a:pPr marL="1371600" lvl="2" indent="-298450" algn="l" rtl="0">
              <a:lnSpc>
                <a:spcPct val="115000"/>
              </a:lnSpc>
              <a:spcBef>
                <a:spcPts val="0"/>
              </a:spcBef>
              <a:spcAft>
                <a:spcPts val="0"/>
              </a:spcAft>
              <a:buClr>
                <a:schemeClr val="dk1"/>
              </a:buClr>
              <a:buSzPts val="1100"/>
              <a:buChar char="■"/>
            </a:pPr>
            <a:r>
              <a:rPr lang="en-US">
                <a:solidFill>
                  <a:schemeClr val="dk1"/>
                </a:solidFill>
              </a:rPr>
              <a:t>Reflect on a successful blended learning experience. What innovative strategies or approaches were used?</a:t>
            </a:r>
            <a:endParaRPr>
              <a:solidFill>
                <a:schemeClr val="dk1"/>
              </a:solidFill>
            </a:endParaRPr>
          </a:p>
          <a:p>
            <a:pPr marL="914400" lvl="1" indent="-298450" algn="l" rtl="0">
              <a:lnSpc>
                <a:spcPct val="115000"/>
              </a:lnSpc>
              <a:spcBef>
                <a:spcPts val="0"/>
              </a:spcBef>
              <a:spcAft>
                <a:spcPts val="0"/>
              </a:spcAft>
              <a:buClr>
                <a:schemeClr val="dk1"/>
              </a:buClr>
              <a:buSzPts val="1100"/>
              <a:buChar char="○"/>
            </a:pPr>
            <a:r>
              <a:rPr lang="en-US">
                <a:solidFill>
                  <a:schemeClr val="dk1"/>
                </a:solidFill>
              </a:rPr>
              <a:t>Take a moment to reflect on your own teaching experiences and consider specific examples of blended learning that have gone well and others that could have been better.</a:t>
            </a:r>
            <a:endParaRPr>
              <a:solidFill>
                <a:schemeClr val="dk1"/>
              </a:solidFill>
            </a:endParaRPr>
          </a:p>
          <a:p>
            <a:pPr marL="914400" lvl="1" indent="-298450" algn="l" rtl="0">
              <a:lnSpc>
                <a:spcPct val="115000"/>
              </a:lnSpc>
              <a:spcBef>
                <a:spcPts val="0"/>
              </a:spcBef>
              <a:spcAft>
                <a:spcPts val="0"/>
              </a:spcAft>
              <a:buClr>
                <a:schemeClr val="dk1"/>
              </a:buClr>
              <a:buSzPts val="1100"/>
              <a:buChar char="○"/>
            </a:pPr>
            <a:r>
              <a:rPr lang="en-US">
                <a:solidFill>
                  <a:schemeClr val="dk1"/>
                </a:solidFill>
              </a:rPr>
              <a:t>Share your responses by typing them into the respective Jamboard.</a:t>
            </a:r>
            <a:endParaRPr>
              <a:solidFill>
                <a:schemeClr val="dk1"/>
              </a:solidFill>
            </a:endParaRPr>
          </a:p>
          <a:p>
            <a:pPr marL="914400" lvl="1" indent="-298450" algn="l" rtl="0">
              <a:lnSpc>
                <a:spcPct val="115000"/>
              </a:lnSpc>
              <a:spcBef>
                <a:spcPts val="0"/>
              </a:spcBef>
              <a:spcAft>
                <a:spcPts val="0"/>
              </a:spcAft>
              <a:buClr>
                <a:schemeClr val="dk1"/>
              </a:buClr>
              <a:buSzPts val="1100"/>
              <a:buChar char="○"/>
            </a:pPr>
            <a:r>
              <a:rPr lang="en-US">
                <a:solidFill>
                  <a:schemeClr val="dk1"/>
                </a:solidFill>
              </a:rPr>
              <a:t>As you edit your responses, they will appear on the screen in real-time, allowing everyone to see and engage with the ideas being shared.</a:t>
            </a:r>
            <a:endParaRPr>
              <a:solidFill>
                <a:schemeClr val="dk1"/>
              </a:solidFill>
            </a:endParaRPr>
          </a:p>
          <a:p>
            <a:pPr marL="457200" lvl="0" indent="-298450" algn="l" rtl="0">
              <a:lnSpc>
                <a:spcPct val="115000"/>
              </a:lnSpc>
              <a:spcBef>
                <a:spcPts val="0"/>
              </a:spcBef>
              <a:spcAft>
                <a:spcPts val="0"/>
              </a:spcAft>
              <a:buClr>
                <a:schemeClr val="dk1"/>
              </a:buClr>
              <a:buSzPts val="1100"/>
              <a:buChar char="●"/>
            </a:pPr>
            <a:r>
              <a:rPr lang="en-US" b="1">
                <a:solidFill>
                  <a:schemeClr val="dk1"/>
                </a:solidFill>
              </a:rPr>
              <a:t>🗣️ Facilitation tip.</a:t>
            </a:r>
            <a:r>
              <a:rPr lang="en-US">
                <a:solidFill>
                  <a:schemeClr val="dk1"/>
                </a:solidFill>
              </a:rPr>
              <a:t> After everyone has had a chance to response, you can spend a few minutes highlighting interesting responses. Be careful not to suggest any response or correct or incorrect. Instead, just highlight anything that is thought-provoking. As you read responses, say things like:</a:t>
            </a:r>
            <a:endParaRPr>
              <a:solidFill>
                <a:schemeClr val="dk1"/>
              </a:solidFill>
            </a:endParaRPr>
          </a:p>
          <a:p>
            <a:pPr marL="914400" lvl="1" indent="-298450" algn="l" rtl="0">
              <a:lnSpc>
                <a:spcPct val="115000"/>
              </a:lnSpc>
              <a:spcBef>
                <a:spcPts val="0"/>
              </a:spcBef>
              <a:spcAft>
                <a:spcPts val="0"/>
              </a:spcAft>
              <a:buClr>
                <a:schemeClr val="dk1"/>
              </a:buClr>
              <a:buSzPts val="1100"/>
              <a:buChar char="○"/>
            </a:pPr>
            <a:r>
              <a:rPr lang="en-US">
                <a:solidFill>
                  <a:schemeClr val="dk1"/>
                </a:solidFill>
              </a:rPr>
              <a:t>“Oh that’s interesting.”</a:t>
            </a:r>
            <a:endParaRPr>
              <a:solidFill>
                <a:schemeClr val="dk1"/>
              </a:solidFill>
            </a:endParaRPr>
          </a:p>
          <a:p>
            <a:pPr marL="914400" lvl="1" indent="-298450" algn="l" rtl="0">
              <a:lnSpc>
                <a:spcPct val="115000"/>
              </a:lnSpc>
              <a:spcBef>
                <a:spcPts val="0"/>
              </a:spcBef>
              <a:spcAft>
                <a:spcPts val="0"/>
              </a:spcAft>
              <a:buClr>
                <a:schemeClr val="dk1"/>
              </a:buClr>
              <a:buSzPts val="1100"/>
              <a:buChar char="○"/>
            </a:pPr>
            <a:r>
              <a:rPr lang="en-US">
                <a:solidFill>
                  <a:schemeClr val="dk1"/>
                </a:solidFill>
              </a:rPr>
              <a:t>“Has anyone experienced something similar?”</a:t>
            </a:r>
            <a:endParaRPr>
              <a:solidFill>
                <a:schemeClr val="dk1"/>
              </a:solidFill>
            </a:endParaRPr>
          </a:p>
          <a:p>
            <a:pPr marL="914400" lvl="1" indent="-298450" algn="l" rtl="0">
              <a:lnSpc>
                <a:spcPct val="115000"/>
              </a:lnSpc>
              <a:spcBef>
                <a:spcPts val="0"/>
              </a:spcBef>
              <a:spcAft>
                <a:spcPts val="0"/>
              </a:spcAft>
              <a:buClr>
                <a:schemeClr val="dk1"/>
              </a:buClr>
              <a:buSzPts val="1100"/>
              <a:buChar char="○"/>
            </a:pPr>
            <a:r>
              <a:rPr lang="en-US">
                <a:solidFill>
                  <a:schemeClr val="dk1"/>
                </a:solidFill>
              </a:rPr>
              <a:t>“That’s insightful.</a:t>
            </a:r>
            <a:endParaRPr>
              <a:solidFill>
                <a:schemeClr val="dk1"/>
              </a:solidFill>
            </a:endParaRPr>
          </a:p>
        </p:txBody>
      </p:sp>
      <p:sp>
        <p:nvSpPr>
          <p:cNvPr id="64" name="Google Shape;64;g241256b7583_0_3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0"/>
        <p:cNvGrpSpPr/>
        <p:nvPr/>
      </p:nvGrpSpPr>
      <p:grpSpPr>
        <a:xfrm>
          <a:off x="0" y="0"/>
          <a:ext cx="0" cy="0"/>
          <a:chOff x="0" y="0"/>
          <a:chExt cx="0" cy="0"/>
        </a:xfrm>
      </p:grpSpPr>
      <p:sp>
        <p:nvSpPr>
          <p:cNvPr id="71" name="Google Shape;71;g24cb1d26e2c_0_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72" name="Google Shape;72;g24cb1d26e2c_0_1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SzPts val="1100"/>
              <a:buNone/>
            </a:pPr>
            <a:r>
              <a:rPr lang="en-US">
                <a:solidFill>
                  <a:schemeClr val="dk1"/>
                </a:solidFill>
              </a:rPr>
              <a:t>🕧 = 3 minutes</a:t>
            </a:r>
            <a:endParaRPr>
              <a:solidFill>
                <a:schemeClr val="dk1"/>
              </a:solidFill>
            </a:endParaRPr>
          </a:p>
          <a:p>
            <a:pPr marL="0" lvl="0" indent="0" algn="l" rtl="0">
              <a:lnSpc>
                <a:spcPct val="115000"/>
              </a:lnSpc>
              <a:spcBef>
                <a:spcPts val="0"/>
              </a:spcBef>
              <a:spcAft>
                <a:spcPts val="0"/>
              </a:spcAft>
              <a:buSzPts val="1100"/>
              <a:buNone/>
            </a:pPr>
            <a:endParaRPr b="1">
              <a:solidFill>
                <a:schemeClr val="dk1"/>
              </a:solidFill>
            </a:endParaRPr>
          </a:p>
          <a:p>
            <a:pPr marL="457200" lvl="0" indent="-298450" algn="l" rtl="0">
              <a:lnSpc>
                <a:spcPct val="100000"/>
              </a:lnSpc>
              <a:spcBef>
                <a:spcPts val="0"/>
              </a:spcBef>
              <a:spcAft>
                <a:spcPts val="0"/>
              </a:spcAft>
              <a:buSzPts val="1100"/>
              <a:buChar char="●"/>
            </a:pPr>
            <a:r>
              <a:rPr lang="en-US" b="1"/>
              <a:t>Clear Learning Objectives:</a:t>
            </a:r>
            <a:r>
              <a:rPr lang="en-US"/>
              <a:t> Highlight the significance of establishing clear learning objectives and outcomes for a successful blended learning experience.</a:t>
            </a:r>
            <a:endParaRPr/>
          </a:p>
          <a:p>
            <a:pPr marL="457200" lvl="0" indent="-298450" algn="l" rtl="0">
              <a:lnSpc>
                <a:spcPct val="100000"/>
              </a:lnSpc>
              <a:spcBef>
                <a:spcPts val="0"/>
              </a:spcBef>
              <a:spcAft>
                <a:spcPts val="0"/>
              </a:spcAft>
              <a:buSzPts val="1100"/>
              <a:buChar char="●"/>
            </a:pPr>
            <a:r>
              <a:rPr lang="en-US" b="1"/>
              <a:t>Learning Management Systems (LMS) and Open Educational Resources (OERs)</a:t>
            </a:r>
            <a:r>
              <a:rPr lang="en-US"/>
              <a:t>: Discuss the importance of using LMS platforms and OERs to organize content, facilitate communication, and enhance the learning process.</a:t>
            </a:r>
            <a:endParaRPr/>
          </a:p>
          <a:p>
            <a:pPr marL="457200" lvl="0" indent="-298450" algn="l" rtl="0">
              <a:lnSpc>
                <a:spcPct val="100000"/>
              </a:lnSpc>
              <a:spcBef>
                <a:spcPts val="0"/>
              </a:spcBef>
              <a:spcAft>
                <a:spcPts val="0"/>
              </a:spcAft>
              <a:buSzPts val="1100"/>
              <a:buChar char="●"/>
            </a:pPr>
            <a:r>
              <a:rPr lang="en-US" b="1"/>
              <a:t>Evaluation of Digital Content and Tools</a:t>
            </a:r>
            <a:r>
              <a:rPr lang="en-US"/>
              <a:t>: Stress the need for evaluating the quality and effectiveness of digital content and tools to ensure they align with learning objectives and meet instructional needs.</a:t>
            </a:r>
            <a:endParaRPr/>
          </a:p>
          <a:p>
            <a:pPr marL="457200" lvl="0" indent="-298450" algn="l" rtl="0">
              <a:lnSpc>
                <a:spcPct val="100000"/>
              </a:lnSpc>
              <a:spcBef>
                <a:spcPts val="0"/>
              </a:spcBef>
              <a:spcAft>
                <a:spcPts val="0"/>
              </a:spcAft>
              <a:buSzPts val="1100"/>
              <a:buChar char="●"/>
            </a:pPr>
            <a:r>
              <a:rPr lang="en-US" b="1"/>
              <a:t>Equity Considerations</a:t>
            </a:r>
            <a:r>
              <a:rPr lang="en-US"/>
              <a:t>: Emphasize the importance of equity in blended learning, including addressing accessibility, inclusivity, and accommodating diverse learning needs.</a:t>
            </a:r>
            <a:endParaRPr/>
          </a:p>
          <a:p>
            <a:pPr marL="457200" lvl="0" indent="-298450" algn="l" rtl="0">
              <a:lnSpc>
                <a:spcPct val="100000"/>
              </a:lnSpc>
              <a:spcBef>
                <a:spcPts val="0"/>
              </a:spcBef>
              <a:spcAft>
                <a:spcPts val="0"/>
              </a:spcAft>
              <a:buSzPts val="1100"/>
              <a:buChar char="●"/>
            </a:pPr>
            <a:r>
              <a:rPr lang="en-US" b="1"/>
              <a:t>Benefits of Accessible and Inclusive Learning Environments</a:t>
            </a:r>
            <a:r>
              <a:rPr lang="en-US"/>
              <a:t>: Explain how creating accessible and inclusive learning environments can enhance engagement, participation, and overall learning outcomes.</a:t>
            </a:r>
            <a:endParaRPr/>
          </a:p>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8"/>
        <p:cNvGrpSpPr/>
        <p:nvPr/>
      </p:nvGrpSpPr>
      <p:grpSpPr>
        <a:xfrm>
          <a:off x="0" y="0"/>
          <a:ext cx="0" cy="0"/>
          <a:chOff x="0" y="0"/>
          <a:chExt cx="0" cy="0"/>
        </a:xfrm>
      </p:grpSpPr>
      <p:sp>
        <p:nvSpPr>
          <p:cNvPr id="79" name="Google Shape;79;g24cb1d26e2c_0_25: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80" name="Google Shape;80;g24cb1d26e2c_0_2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SzPts val="1100"/>
              <a:buNone/>
            </a:pPr>
            <a:r>
              <a:rPr lang="en-US">
                <a:solidFill>
                  <a:schemeClr val="dk1"/>
                </a:solidFill>
              </a:rPr>
              <a:t>🕧 = 1 minute</a:t>
            </a:r>
            <a:endParaRPr>
              <a:solidFill>
                <a:schemeClr val="dk1"/>
              </a:solidFill>
            </a:endParaRPr>
          </a:p>
          <a:p>
            <a:pPr marL="0" lvl="0" indent="0" algn="l" rtl="0">
              <a:lnSpc>
                <a:spcPct val="115000"/>
              </a:lnSpc>
              <a:spcBef>
                <a:spcPts val="0"/>
              </a:spcBef>
              <a:spcAft>
                <a:spcPts val="0"/>
              </a:spcAft>
              <a:buSzPts val="1100"/>
              <a:buNone/>
            </a:pPr>
            <a:endParaRPr>
              <a:solidFill>
                <a:schemeClr val="dk1"/>
              </a:solidFill>
            </a:endParaRPr>
          </a:p>
          <a:p>
            <a:pPr marL="457200" lvl="0" indent="-298450" algn="l" rtl="0">
              <a:lnSpc>
                <a:spcPct val="115000"/>
              </a:lnSpc>
              <a:spcBef>
                <a:spcPts val="0"/>
              </a:spcBef>
              <a:spcAft>
                <a:spcPts val="0"/>
              </a:spcAft>
              <a:buSzPts val="1100"/>
              <a:buChar char="●"/>
            </a:pPr>
            <a:r>
              <a:rPr lang="en-US" b="1">
                <a:solidFill>
                  <a:schemeClr val="dk1"/>
                </a:solidFill>
              </a:rPr>
              <a:t>🗣️ Facilitation tip. </a:t>
            </a:r>
            <a:r>
              <a:rPr lang="en-US">
                <a:solidFill>
                  <a:schemeClr val="dk1"/>
                </a:solidFill>
              </a:rPr>
              <a:t>Encourage participants to reference the DLG during their conversation (</a:t>
            </a:r>
            <a:r>
              <a:rPr lang="en-US" u="sng">
                <a:solidFill>
                  <a:schemeClr val="hlink"/>
                </a:solidFill>
                <a:hlinkClick r:id="rId3"/>
              </a:rPr>
              <a:t>link</a:t>
            </a:r>
            <a:r>
              <a:rPr lang="en-US">
                <a:solidFill>
                  <a:schemeClr val="dk1"/>
                </a:solidFill>
              </a:rPr>
              <a:t>). Page 66-77 include useful anecdotes, links to digital tools, and other insights related to each topic.</a:t>
            </a:r>
            <a:endParaRPr/>
          </a:p>
          <a:p>
            <a:pPr marL="457200" lvl="0" indent="-298450" algn="l" rtl="0">
              <a:lnSpc>
                <a:spcPct val="115000"/>
              </a:lnSpc>
              <a:spcBef>
                <a:spcPts val="0"/>
              </a:spcBef>
              <a:spcAft>
                <a:spcPts val="0"/>
              </a:spcAft>
              <a:buSzPts val="1100"/>
              <a:buChar char="●"/>
            </a:pPr>
            <a:r>
              <a:rPr lang="en-US"/>
              <a:t>Introduce the activity: </a:t>
            </a:r>
            <a:endParaRPr/>
          </a:p>
          <a:p>
            <a:pPr marL="914400" lvl="1" indent="-298450" algn="l" rtl="0">
              <a:lnSpc>
                <a:spcPct val="115000"/>
              </a:lnSpc>
              <a:spcBef>
                <a:spcPts val="0"/>
              </a:spcBef>
              <a:spcAft>
                <a:spcPts val="0"/>
              </a:spcAft>
              <a:buSzPts val="1100"/>
              <a:buChar char="○"/>
            </a:pPr>
            <a:r>
              <a:rPr lang="en-US"/>
              <a:t>Divide participants into small groups and assign each group a specific topic related to the chapter content (e.g., Digital tools for communication, digital tools for collaboration</a:t>
            </a:r>
            <a:endParaRPr/>
          </a:p>
          <a:p>
            <a:pPr marL="914400" lvl="1" indent="-298450" algn="l" rtl="0">
              <a:lnSpc>
                <a:spcPct val="115000"/>
              </a:lnSpc>
              <a:spcBef>
                <a:spcPts val="0"/>
              </a:spcBef>
              <a:spcAft>
                <a:spcPts val="0"/>
              </a:spcAft>
              <a:buSzPts val="1100"/>
              <a:buChar char="○"/>
            </a:pPr>
            <a:r>
              <a:rPr lang="en-US"/>
              <a:t>LMS selection, OER integration).</a:t>
            </a:r>
            <a:endParaRPr/>
          </a:p>
          <a:p>
            <a:pPr marL="914400" lvl="1" indent="-298450" algn="l" rtl="0">
              <a:lnSpc>
                <a:spcPct val="115000"/>
              </a:lnSpc>
              <a:spcBef>
                <a:spcPts val="0"/>
              </a:spcBef>
              <a:spcAft>
                <a:spcPts val="0"/>
              </a:spcAft>
              <a:buSzPts val="1100"/>
              <a:buChar char="○"/>
            </a:pPr>
            <a:r>
              <a:rPr lang="en-US"/>
              <a:t>Provide discussion prompts for each group to explore their assigned topic and share insights, challenges, and best practices. </a:t>
            </a:r>
            <a:endParaRPr/>
          </a:p>
          <a:p>
            <a:pPr marL="1371600" lvl="2" indent="-298450" algn="l" rtl="0">
              <a:lnSpc>
                <a:spcPct val="115000"/>
              </a:lnSpc>
              <a:spcBef>
                <a:spcPts val="0"/>
              </a:spcBef>
              <a:spcAft>
                <a:spcPts val="0"/>
              </a:spcAft>
              <a:buSzPts val="1100"/>
              <a:buChar char="■"/>
            </a:pPr>
            <a:r>
              <a:rPr lang="en-US"/>
              <a:t>Discussion prompts can be found on the </a:t>
            </a:r>
            <a:r>
              <a:rPr lang="en-US" u="sng">
                <a:solidFill>
                  <a:schemeClr val="hlink"/>
                </a:solidFill>
                <a:hlinkClick r:id="" action="ppaction://hlinkshowjump?jump=nextslide"/>
              </a:rPr>
              <a:t>next slide</a:t>
            </a:r>
            <a:r>
              <a:rPr lang="en-US"/>
              <a:t>.</a:t>
            </a:r>
            <a:endParaRPr/>
          </a:p>
          <a:p>
            <a:pPr marL="914400" lvl="1" indent="-298450" algn="l" rtl="0">
              <a:lnSpc>
                <a:spcPct val="115000"/>
              </a:lnSpc>
              <a:spcBef>
                <a:spcPts val="0"/>
              </a:spcBef>
              <a:spcAft>
                <a:spcPts val="0"/>
              </a:spcAft>
              <a:buSzPts val="1100"/>
              <a:buChar char="○"/>
            </a:pPr>
            <a:r>
              <a:rPr lang="en-US"/>
              <a:t>Encourage participants to reference the  DLG and share any examples or experiences they have encountered.</a:t>
            </a:r>
            <a:endParaRPr/>
          </a:p>
          <a:p>
            <a:pPr marL="0" lvl="0" indent="0" algn="l" rtl="0">
              <a:lnSpc>
                <a:spcPct val="115000"/>
              </a:lnSpc>
              <a:spcBef>
                <a:spcPts val="0"/>
              </a:spcBef>
              <a:spcAft>
                <a:spcPts val="0"/>
              </a:spcAft>
              <a:buSzPts val="1100"/>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5"/>
        <p:cNvGrpSpPr/>
        <p:nvPr/>
      </p:nvGrpSpPr>
      <p:grpSpPr>
        <a:xfrm>
          <a:off x="0" y="0"/>
          <a:ext cx="0" cy="0"/>
          <a:chOff x="0" y="0"/>
          <a:chExt cx="0" cy="0"/>
        </a:xfrm>
      </p:grpSpPr>
      <p:sp>
        <p:nvSpPr>
          <p:cNvPr id="86" name="Google Shape;86;g252705ee162_0_9: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87" name="Google Shape;87;g252705ee162_0_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SzPts val="1100"/>
              <a:buNone/>
            </a:pPr>
            <a:r>
              <a:rPr lang="en-US">
                <a:solidFill>
                  <a:schemeClr val="dk1"/>
                </a:solidFill>
              </a:rPr>
              <a:t>🕧 = 15 minutes</a:t>
            </a:r>
            <a:endParaRPr>
              <a:solidFill>
                <a:schemeClr val="dk1"/>
              </a:solidFill>
            </a:endParaRPr>
          </a:p>
          <a:p>
            <a:pPr marL="0" lvl="0" indent="0" algn="l" rtl="0">
              <a:lnSpc>
                <a:spcPct val="115000"/>
              </a:lnSpc>
              <a:spcBef>
                <a:spcPts val="0"/>
              </a:spcBef>
              <a:spcAft>
                <a:spcPts val="0"/>
              </a:spcAft>
              <a:buSzPts val="1100"/>
              <a:buNone/>
            </a:pPr>
            <a:endParaRPr>
              <a:solidFill>
                <a:schemeClr val="dk1"/>
              </a:solidFill>
            </a:endParaRPr>
          </a:p>
          <a:p>
            <a:pPr marL="457200" lvl="0" indent="-298450" algn="l" rtl="0">
              <a:lnSpc>
                <a:spcPct val="100000"/>
              </a:lnSpc>
              <a:spcBef>
                <a:spcPts val="0"/>
              </a:spcBef>
              <a:spcAft>
                <a:spcPts val="0"/>
              </a:spcAft>
              <a:buSzPts val="1100"/>
              <a:buChar char="●"/>
            </a:pPr>
            <a:r>
              <a:rPr lang="en-US"/>
              <a:t>Remind groups that they should take notes as they talk and nominate one person to highlight key ideas or interesting elements of the conversation.</a:t>
            </a:r>
            <a:endParaRPr/>
          </a:p>
          <a:p>
            <a:pPr marL="457200" lvl="0" indent="-298450" algn="l" rtl="0">
              <a:lnSpc>
                <a:spcPct val="100000"/>
              </a:lnSpc>
              <a:spcBef>
                <a:spcPts val="0"/>
              </a:spcBef>
              <a:spcAft>
                <a:spcPts val="0"/>
              </a:spcAft>
              <a:buSzPts val="1100"/>
              <a:buChar char="●"/>
            </a:pPr>
            <a:r>
              <a:rPr lang="en-US"/>
              <a:t>Timing:</a:t>
            </a:r>
            <a:endParaRPr/>
          </a:p>
          <a:p>
            <a:pPr marL="914400" lvl="1" indent="-298450" algn="l" rtl="0">
              <a:lnSpc>
                <a:spcPct val="100000"/>
              </a:lnSpc>
              <a:spcBef>
                <a:spcPts val="0"/>
              </a:spcBef>
              <a:spcAft>
                <a:spcPts val="0"/>
              </a:spcAft>
              <a:buSzPts val="1100"/>
              <a:buChar char="○"/>
            </a:pPr>
            <a:r>
              <a:rPr lang="en-US"/>
              <a:t>Small group discussion can last for 5-7 minutes</a:t>
            </a:r>
            <a:endParaRPr/>
          </a:p>
          <a:p>
            <a:pPr marL="914400" lvl="1" indent="-298450" algn="l" rtl="0">
              <a:lnSpc>
                <a:spcPct val="100000"/>
              </a:lnSpc>
              <a:spcBef>
                <a:spcPts val="0"/>
              </a:spcBef>
              <a:spcAft>
                <a:spcPts val="0"/>
              </a:spcAft>
              <a:buSzPts val="1100"/>
              <a:buChar char="○"/>
            </a:pPr>
            <a:r>
              <a:rPr lang="en-US"/>
              <a:t>Each group reporting on their discussion can last for another 5-7 minutes</a:t>
            </a:r>
            <a:endParaRPr/>
          </a:p>
          <a:p>
            <a:pPr marL="457200" lvl="0" indent="-298450" algn="l" rtl="0">
              <a:lnSpc>
                <a:spcPct val="115000"/>
              </a:lnSpc>
              <a:spcBef>
                <a:spcPts val="0"/>
              </a:spcBef>
              <a:spcAft>
                <a:spcPts val="0"/>
              </a:spcAft>
              <a:buSzPts val="1100"/>
              <a:buChar char="●"/>
            </a:pPr>
            <a:r>
              <a:rPr lang="en-US" b="1">
                <a:solidFill>
                  <a:schemeClr val="dk1"/>
                </a:solidFill>
              </a:rPr>
              <a:t>🗣️ Facilitation tip</a:t>
            </a:r>
            <a:r>
              <a:rPr lang="en-US">
                <a:solidFill>
                  <a:schemeClr val="dk1"/>
                </a:solidFill>
              </a:rPr>
              <a:t>. There are several questions listed on this slide, each of which may generate an interesting conversation. As you frame the activity for participants, note that it’s okay if they don’t answer every question or even have time to explore each item. It’s okay if they let the conversation develop organically and then report back on the more interesting elements of the discussion.</a:t>
            </a:r>
            <a:endParaRPr/>
          </a:p>
          <a:p>
            <a:pPr marL="0" lvl="0" indent="0" algn="l" rtl="0">
              <a:lnSpc>
                <a:spcPct val="100000"/>
              </a:lnSpc>
              <a:spcBef>
                <a:spcPts val="0"/>
              </a:spcBef>
              <a:spcAft>
                <a:spcPts val="0"/>
              </a:spcAft>
              <a:buSzPts val="1100"/>
              <a:buNone/>
            </a:pPr>
            <a:endParaRPr/>
          </a:p>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2"/>
        <p:cNvGrpSpPr/>
        <p:nvPr/>
      </p:nvGrpSpPr>
      <p:grpSpPr>
        <a:xfrm>
          <a:off x="0" y="0"/>
          <a:ext cx="0" cy="0"/>
          <a:chOff x="0" y="0"/>
          <a:chExt cx="0" cy="0"/>
        </a:xfrm>
      </p:grpSpPr>
      <p:sp>
        <p:nvSpPr>
          <p:cNvPr id="93" name="Google Shape;93;g24cb1d26e2c_0_4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94" name="Google Shape;94;g24cb1d26e2c_0_4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1"/>
              </a:buClr>
              <a:buSzPts val="1100"/>
              <a:buFont typeface="Arial"/>
              <a:buNone/>
            </a:pPr>
            <a:r>
              <a:rPr lang="en-US">
                <a:solidFill>
                  <a:schemeClr val="dk1"/>
                </a:solidFill>
              </a:rPr>
              <a:t>🕧 = 3 minutes</a:t>
            </a:r>
            <a:endParaRPr>
              <a:solidFill>
                <a:schemeClr val="dk1"/>
              </a:solidFill>
            </a:endParaRPr>
          </a:p>
          <a:p>
            <a:pPr marL="0" lvl="0" indent="0" algn="l" rtl="0">
              <a:lnSpc>
                <a:spcPct val="100000"/>
              </a:lnSpc>
              <a:spcBef>
                <a:spcPts val="0"/>
              </a:spcBef>
              <a:spcAft>
                <a:spcPts val="0"/>
              </a:spcAft>
              <a:buSzPts val="1100"/>
              <a:buNone/>
            </a:pPr>
            <a:endParaRPr/>
          </a:p>
          <a:p>
            <a:pPr marL="457200" lvl="0" indent="-298450" algn="l" rtl="0">
              <a:lnSpc>
                <a:spcPct val="100000"/>
              </a:lnSpc>
              <a:spcBef>
                <a:spcPts val="0"/>
              </a:spcBef>
              <a:spcAft>
                <a:spcPts val="0"/>
              </a:spcAft>
              <a:buSzPts val="1100"/>
              <a:buChar char="●"/>
            </a:pPr>
            <a:r>
              <a:rPr lang="en-US"/>
              <a:t>Introduce the SAMR model</a:t>
            </a:r>
            <a:endParaRPr/>
          </a:p>
          <a:p>
            <a:pPr marL="914400" lvl="1" indent="-298450" algn="l" rtl="0">
              <a:lnSpc>
                <a:spcPct val="100000"/>
              </a:lnSpc>
              <a:spcBef>
                <a:spcPts val="0"/>
              </a:spcBef>
              <a:spcAft>
                <a:spcPts val="0"/>
              </a:spcAft>
              <a:buSzPts val="1100"/>
              <a:buChar char="○"/>
            </a:pPr>
            <a:r>
              <a:rPr lang="en-US"/>
              <a:t>The SAMR model is a framework used to evaluate and enhance technology integration in education. </a:t>
            </a:r>
            <a:endParaRPr/>
          </a:p>
          <a:p>
            <a:pPr marL="914400" lvl="1" indent="-298450" algn="l" rtl="0">
              <a:lnSpc>
                <a:spcPct val="100000"/>
              </a:lnSpc>
              <a:spcBef>
                <a:spcPts val="0"/>
              </a:spcBef>
              <a:spcAft>
                <a:spcPts val="0"/>
              </a:spcAft>
              <a:buSzPts val="1100"/>
              <a:buChar char="○"/>
            </a:pPr>
            <a:r>
              <a:rPr lang="en-US"/>
              <a:t>As we consider ways to design effective blended learning experiences, the SAMR model can be a great tool for reviewing how well we are using technology itself</a:t>
            </a:r>
            <a:endParaRPr/>
          </a:p>
          <a:p>
            <a:pPr marL="914400" lvl="1" indent="-298450" algn="l" rtl="0">
              <a:lnSpc>
                <a:spcPct val="100000"/>
              </a:lnSpc>
              <a:spcBef>
                <a:spcPts val="0"/>
              </a:spcBef>
              <a:spcAft>
                <a:spcPts val="0"/>
              </a:spcAft>
              <a:buSzPts val="1100"/>
              <a:buChar char="○"/>
            </a:pPr>
            <a:r>
              <a:rPr lang="en-US"/>
              <a:t>Simply put, the SAMR model is a tool that helps teachers gauge how technology is used in the classroom, allowing them to move beyond basic substitution and toward more transformative and impactful learning experiences. It provides a framework for integrating technology in ways that enhance teaching and promote critical thinking.</a:t>
            </a:r>
            <a:endParaRPr/>
          </a:p>
          <a:p>
            <a:pPr marL="914400" lvl="1" indent="-298450" algn="l" rtl="0">
              <a:lnSpc>
                <a:spcPct val="100000"/>
              </a:lnSpc>
              <a:spcBef>
                <a:spcPts val="0"/>
              </a:spcBef>
              <a:spcAft>
                <a:spcPts val="0"/>
              </a:spcAft>
              <a:buSzPts val="1100"/>
              <a:buChar char="○"/>
            </a:pPr>
            <a:r>
              <a:rPr lang="en-US"/>
              <a:t>SAMR stands for Substitution, Augmentation, Modification, and Redefinition, representing different levels of technology integration. </a:t>
            </a:r>
            <a:endParaRPr/>
          </a:p>
          <a:p>
            <a:pPr marL="1371600" lvl="2" indent="-298450" algn="l" rtl="0">
              <a:lnSpc>
                <a:spcPct val="100000"/>
              </a:lnSpc>
              <a:spcBef>
                <a:spcPts val="0"/>
              </a:spcBef>
              <a:spcAft>
                <a:spcPts val="0"/>
              </a:spcAft>
              <a:buSzPts val="1100"/>
              <a:buChar char="■"/>
            </a:pPr>
            <a:r>
              <a:rPr lang="en-US"/>
              <a:t>At the </a:t>
            </a:r>
            <a:r>
              <a:rPr lang="en-US" b="1"/>
              <a:t>substitution </a:t>
            </a:r>
            <a:r>
              <a:rPr lang="en-US"/>
              <a:t>level, technology acts as a direct substitute for traditional tools without significant changes in the task. </a:t>
            </a:r>
            <a:endParaRPr/>
          </a:p>
          <a:p>
            <a:pPr marL="1371600" lvl="2" indent="-298450" algn="l" rtl="0">
              <a:lnSpc>
                <a:spcPct val="100000"/>
              </a:lnSpc>
              <a:spcBef>
                <a:spcPts val="0"/>
              </a:spcBef>
              <a:spcAft>
                <a:spcPts val="0"/>
              </a:spcAft>
              <a:buSzPts val="1100"/>
              <a:buChar char="■"/>
            </a:pPr>
            <a:r>
              <a:rPr lang="en-US" b="1"/>
              <a:t>Augmentation </a:t>
            </a:r>
            <a:r>
              <a:rPr lang="en-US"/>
              <a:t>involves technology use that offers functional improvements compared to traditional methods. </a:t>
            </a:r>
            <a:endParaRPr/>
          </a:p>
          <a:p>
            <a:pPr marL="1371600" lvl="2" indent="-298450" algn="l" rtl="0">
              <a:lnSpc>
                <a:spcPct val="100000"/>
              </a:lnSpc>
              <a:spcBef>
                <a:spcPts val="0"/>
              </a:spcBef>
              <a:spcAft>
                <a:spcPts val="0"/>
              </a:spcAft>
              <a:buSzPts val="1100"/>
              <a:buChar char="■"/>
            </a:pPr>
            <a:r>
              <a:rPr lang="en-US" b="1"/>
              <a:t>Modification </a:t>
            </a:r>
            <a:r>
              <a:rPr lang="en-US"/>
              <a:t>occurs when technology allows for significant task redesign and offers new possibilities. </a:t>
            </a:r>
            <a:endParaRPr/>
          </a:p>
          <a:p>
            <a:pPr marL="1371600" lvl="2" indent="-298450" algn="l" rtl="0">
              <a:lnSpc>
                <a:spcPct val="100000"/>
              </a:lnSpc>
              <a:spcBef>
                <a:spcPts val="0"/>
              </a:spcBef>
              <a:spcAft>
                <a:spcPts val="0"/>
              </a:spcAft>
              <a:buSzPts val="1100"/>
              <a:buChar char="■"/>
            </a:pPr>
            <a:r>
              <a:rPr lang="en-US"/>
              <a:t>Finally, </a:t>
            </a:r>
            <a:r>
              <a:rPr lang="en-US" b="1"/>
              <a:t>redefinition </a:t>
            </a:r>
            <a:r>
              <a:rPr lang="en-US"/>
              <a:t>refers to technology enabling the creation of entirely new tasks and transforming the learning experience. The SAMR model encourages educators to progress from substitution to redefinition to leverage the full potential of technology in teaching and learning.</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and Content">
  <p:cSld name="Title and Content">
    <p:spTree>
      <p:nvGrpSpPr>
        <p:cNvPr id="1" name="Shape 11"/>
        <p:cNvGrpSpPr/>
        <p:nvPr/>
      </p:nvGrpSpPr>
      <p:grpSpPr>
        <a:xfrm>
          <a:off x="0" y="0"/>
          <a:ext cx="0" cy="0"/>
          <a:chOff x="0" y="0"/>
          <a:chExt cx="0" cy="0"/>
        </a:xfrm>
      </p:grpSpPr>
      <p:sp>
        <p:nvSpPr>
          <p:cNvPr id="12" name="Google Shape;12;p12"/>
          <p:cNvSpPr txBox="1">
            <a:spLocks noGrp="1"/>
          </p:cNvSpPr>
          <p:nvPr>
            <p:ph type="title"/>
          </p:nvPr>
        </p:nvSpPr>
        <p:spPr>
          <a:xfrm>
            <a:off x="2194560" y="111784"/>
            <a:ext cx="7600260" cy="622570"/>
          </a:xfrm>
          <a:prstGeom prst="rect">
            <a:avLst/>
          </a:prstGeom>
          <a:noFill/>
          <a:ln>
            <a:noFill/>
          </a:ln>
        </p:spPr>
        <p:txBody>
          <a:bodyPr spcFirstLastPara="1" wrap="square" lIns="91425" tIns="45700" rIns="91425" bIns="45700" anchor="ctr" anchorCtr="0">
            <a:normAutofit/>
          </a:bodyPr>
          <a:lstStyle>
            <a:lvl1pPr lvl="0" algn="l">
              <a:lnSpc>
                <a:spcPct val="100000"/>
              </a:lnSpc>
              <a:spcBef>
                <a:spcPts val="0"/>
              </a:spcBef>
              <a:spcAft>
                <a:spcPts val="0"/>
              </a:spcAft>
              <a:buClr>
                <a:schemeClr val="lt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3" name="Google Shape;13;p12"/>
          <p:cNvSpPr txBox="1">
            <a:spLocks noGrp="1"/>
          </p:cNvSpPr>
          <p:nvPr>
            <p:ph type="body" idx="1"/>
          </p:nvPr>
        </p:nvSpPr>
        <p:spPr>
          <a:xfrm>
            <a:off x="685801" y="2142067"/>
            <a:ext cx="10131425" cy="3649133"/>
          </a:xfrm>
          <a:prstGeom prst="rect">
            <a:avLst/>
          </a:prstGeom>
          <a:noFill/>
          <a:ln>
            <a:noFill/>
          </a:ln>
        </p:spPr>
        <p:txBody>
          <a:bodyPr spcFirstLastPara="1" wrap="square" lIns="91425" tIns="45700" rIns="91425" bIns="45700" anchor="ctr" anchorCtr="0">
            <a:normAutofit/>
          </a:bodyPr>
          <a:lstStyle>
            <a:lvl1pPr marL="457200" lvl="0" indent="-342900" algn="l">
              <a:lnSpc>
                <a:spcPct val="100000"/>
              </a:lnSpc>
              <a:spcBef>
                <a:spcPts val="0"/>
              </a:spcBef>
              <a:spcAft>
                <a:spcPts val="0"/>
              </a:spcAft>
              <a:buSzPts val="1800"/>
              <a:buChar char="▪"/>
              <a:defRPr/>
            </a:lvl1pPr>
            <a:lvl2pPr marL="914400" lvl="1" indent="-342900" algn="l">
              <a:lnSpc>
                <a:spcPct val="100000"/>
              </a:lnSpc>
              <a:spcBef>
                <a:spcPts val="1000"/>
              </a:spcBef>
              <a:spcAft>
                <a:spcPts val="0"/>
              </a:spcAft>
              <a:buSzPts val="1800"/>
              <a:buChar char="▪"/>
              <a:defRPr/>
            </a:lvl2pPr>
            <a:lvl3pPr marL="1371600" lvl="2" indent="-342900" algn="l">
              <a:lnSpc>
                <a:spcPct val="100000"/>
              </a:lnSpc>
              <a:spcBef>
                <a:spcPts val="1000"/>
              </a:spcBef>
              <a:spcAft>
                <a:spcPts val="0"/>
              </a:spcAft>
              <a:buSzPts val="1800"/>
              <a:buChar char="▪"/>
              <a:defRPr/>
            </a:lvl3pPr>
            <a:lvl4pPr marL="1828800" lvl="3" indent="-387350" algn="l">
              <a:lnSpc>
                <a:spcPct val="100000"/>
              </a:lnSpc>
              <a:spcBef>
                <a:spcPts val="1000"/>
              </a:spcBef>
              <a:spcAft>
                <a:spcPts val="0"/>
              </a:spcAft>
              <a:buClr>
                <a:srgbClr val="132648"/>
              </a:buClr>
              <a:buSzPts val="2500"/>
              <a:buChar char="▪"/>
              <a:defRPr/>
            </a:lvl4pPr>
            <a:lvl5pPr marL="2286000" lvl="4" indent="-342900" algn="l">
              <a:lnSpc>
                <a:spcPct val="100000"/>
              </a:lnSpc>
              <a:spcBef>
                <a:spcPts val="1000"/>
              </a:spcBef>
              <a:spcAft>
                <a:spcPts val="0"/>
              </a:spcAft>
              <a:buSzPts val="1800"/>
              <a:buChar char="▪"/>
              <a:defRPr/>
            </a:lvl5pPr>
            <a:lvl6pPr marL="2743200" lvl="5" indent="-342900" algn="l">
              <a:lnSpc>
                <a:spcPct val="100000"/>
              </a:lnSpc>
              <a:spcBef>
                <a:spcPts val="1000"/>
              </a:spcBef>
              <a:spcAft>
                <a:spcPts val="0"/>
              </a:spcAft>
              <a:buSzPts val="1800"/>
              <a:buChar char="•"/>
              <a:defRPr/>
            </a:lvl6pPr>
            <a:lvl7pPr marL="3200400" lvl="6" indent="-342900" algn="l">
              <a:lnSpc>
                <a:spcPct val="100000"/>
              </a:lnSpc>
              <a:spcBef>
                <a:spcPts val="1000"/>
              </a:spcBef>
              <a:spcAft>
                <a:spcPts val="0"/>
              </a:spcAft>
              <a:buSzPts val="1800"/>
              <a:buChar char="•"/>
              <a:defRPr/>
            </a:lvl7pPr>
            <a:lvl8pPr marL="3657600" lvl="7" indent="-342900" algn="l">
              <a:lnSpc>
                <a:spcPct val="100000"/>
              </a:lnSpc>
              <a:spcBef>
                <a:spcPts val="1000"/>
              </a:spcBef>
              <a:spcAft>
                <a:spcPts val="0"/>
              </a:spcAft>
              <a:buSzPts val="1800"/>
              <a:buChar char="•"/>
              <a:defRPr/>
            </a:lvl8pPr>
            <a:lvl9pPr marL="4114800" lvl="8" indent="-342900" algn="l">
              <a:lnSpc>
                <a:spcPct val="100000"/>
              </a:lnSpc>
              <a:spcBef>
                <a:spcPts val="1000"/>
              </a:spcBef>
              <a:spcAft>
                <a:spcPts val="1000"/>
              </a:spcAft>
              <a:buSzPts val="1800"/>
              <a:buChar char="•"/>
              <a:defRPr/>
            </a:lvl9pPr>
          </a:lstStyle>
          <a:p>
            <a:endParaRPr/>
          </a:p>
        </p:txBody>
      </p:sp>
      <p:sp>
        <p:nvSpPr>
          <p:cNvPr id="14" name="Google Shape;14;p12"/>
          <p:cNvSpPr txBox="1">
            <a:spLocks noGrp="1"/>
          </p:cNvSpPr>
          <p:nvPr>
            <p:ph type="dt" idx="10"/>
          </p:nvPr>
        </p:nvSpPr>
        <p:spPr>
          <a:xfrm>
            <a:off x="8589660" y="5870575"/>
            <a:ext cx="1600200" cy="377825"/>
          </a:xfrm>
          <a:prstGeom prst="rect">
            <a:avLst/>
          </a:prstGeom>
          <a:noFill/>
          <a:ln>
            <a:noFill/>
          </a:ln>
        </p:spPr>
        <p:txBody>
          <a:bodyPr spcFirstLastPara="1" wrap="square" lIns="91425" tIns="45700" rIns="91425" bIns="45700" anchor="ctr"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5" name="Google Shape;15;p12"/>
          <p:cNvSpPr txBox="1">
            <a:spLocks noGrp="1"/>
          </p:cNvSpPr>
          <p:nvPr>
            <p:ph type="ftr" idx="11"/>
          </p:nvPr>
        </p:nvSpPr>
        <p:spPr>
          <a:xfrm>
            <a:off x="685800" y="5870575"/>
            <a:ext cx="7827659" cy="3778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6" name="Google Shape;16;p12"/>
          <p:cNvSpPr txBox="1">
            <a:spLocks noGrp="1"/>
          </p:cNvSpPr>
          <p:nvPr>
            <p:ph type="sldNum" idx="12"/>
          </p:nvPr>
        </p:nvSpPr>
        <p:spPr>
          <a:xfrm>
            <a:off x="10266060" y="5870575"/>
            <a:ext cx="551167" cy="3778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
        <p:nvSpPr>
          <p:cNvPr id="17" name="Google Shape;17;p12"/>
          <p:cNvSpPr txBox="1">
            <a:spLocks noGrp="1"/>
          </p:cNvSpPr>
          <p:nvPr>
            <p:ph type="subTitle" idx="2"/>
          </p:nvPr>
        </p:nvSpPr>
        <p:spPr>
          <a:xfrm>
            <a:off x="246431" y="1253426"/>
            <a:ext cx="8609925" cy="588343"/>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SzPts val="3000"/>
              <a:buNone/>
              <a:defRPr sz="3000" cap="none">
                <a:solidFill>
                  <a:srgbClr val="132648"/>
                </a:solidFill>
              </a:defRPr>
            </a:lvl1pPr>
            <a:lvl2pPr lvl="1" algn="ctr">
              <a:lnSpc>
                <a:spcPct val="100000"/>
              </a:lnSpc>
              <a:spcBef>
                <a:spcPts val="1000"/>
              </a:spcBef>
              <a:spcAft>
                <a:spcPts val="0"/>
              </a:spcAft>
              <a:buSzPts val="2700"/>
              <a:buNone/>
              <a:defRPr>
                <a:solidFill>
                  <a:schemeClr val="lt1"/>
                </a:solidFill>
              </a:defRPr>
            </a:lvl2pPr>
            <a:lvl3pPr lvl="2" algn="ctr">
              <a:lnSpc>
                <a:spcPct val="100000"/>
              </a:lnSpc>
              <a:spcBef>
                <a:spcPts val="1000"/>
              </a:spcBef>
              <a:spcAft>
                <a:spcPts val="0"/>
              </a:spcAft>
              <a:buSzPts val="2600"/>
              <a:buNone/>
              <a:defRPr>
                <a:solidFill>
                  <a:schemeClr val="lt1"/>
                </a:solidFill>
              </a:defRPr>
            </a:lvl3pPr>
            <a:lvl4pPr lvl="3" algn="ctr">
              <a:lnSpc>
                <a:spcPct val="100000"/>
              </a:lnSpc>
              <a:spcBef>
                <a:spcPts val="1000"/>
              </a:spcBef>
              <a:spcAft>
                <a:spcPts val="0"/>
              </a:spcAft>
              <a:buSzPts val="2500"/>
              <a:buNone/>
              <a:defRPr>
                <a:solidFill>
                  <a:schemeClr val="lt1"/>
                </a:solidFill>
              </a:defRPr>
            </a:lvl4pPr>
            <a:lvl5pPr lvl="4" algn="ctr">
              <a:lnSpc>
                <a:spcPct val="100000"/>
              </a:lnSpc>
              <a:spcBef>
                <a:spcPts val="1000"/>
              </a:spcBef>
              <a:spcAft>
                <a:spcPts val="0"/>
              </a:spcAft>
              <a:buSzPts val="2400"/>
              <a:buNone/>
              <a:defRPr>
                <a:solidFill>
                  <a:schemeClr val="lt1"/>
                </a:solidFill>
              </a:defRPr>
            </a:lvl5pPr>
            <a:lvl6pPr lvl="5" algn="ctr">
              <a:lnSpc>
                <a:spcPct val="100000"/>
              </a:lnSpc>
              <a:spcBef>
                <a:spcPts val="1000"/>
              </a:spcBef>
              <a:spcAft>
                <a:spcPts val="0"/>
              </a:spcAft>
              <a:buSzPts val="1200"/>
              <a:buNone/>
              <a:defRPr>
                <a:solidFill>
                  <a:schemeClr val="lt1"/>
                </a:solidFill>
              </a:defRPr>
            </a:lvl6pPr>
            <a:lvl7pPr lvl="6" algn="ctr">
              <a:lnSpc>
                <a:spcPct val="100000"/>
              </a:lnSpc>
              <a:spcBef>
                <a:spcPts val="1000"/>
              </a:spcBef>
              <a:spcAft>
                <a:spcPts val="0"/>
              </a:spcAft>
              <a:buSzPts val="1200"/>
              <a:buNone/>
              <a:defRPr>
                <a:solidFill>
                  <a:schemeClr val="lt1"/>
                </a:solidFill>
              </a:defRPr>
            </a:lvl7pPr>
            <a:lvl8pPr lvl="7" algn="ctr">
              <a:lnSpc>
                <a:spcPct val="100000"/>
              </a:lnSpc>
              <a:spcBef>
                <a:spcPts val="1000"/>
              </a:spcBef>
              <a:spcAft>
                <a:spcPts val="0"/>
              </a:spcAft>
              <a:buSzPts val="1200"/>
              <a:buNone/>
              <a:defRPr>
                <a:solidFill>
                  <a:schemeClr val="lt1"/>
                </a:solidFill>
              </a:defRPr>
            </a:lvl8pPr>
            <a:lvl9pPr lvl="8" algn="ctr">
              <a:lnSpc>
                <a:spcPct val="100000"/>
              </a:lnSpc>
              <a:spcBef>
                <a:spcPts val="1000"/>
              </a:spcBef>
              <a:spcAft>
                <a:spcPts val="1000"/>
              </a:spcAft>
              <a:buSzPts val="1200"/>
              <a:buNone/>
              <a:defRPr>
                <a:solidFill>
                  <a:schemeClr val="lt1"/>
                </a:solidFill>
              </a:defRPr>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Slide" type="title">
  <p:cSld name="TITLE">
    <p:bg>
      <p:bgPr>
        <a:blipFill>
          <a:blip r:embed="rId2">
            <a:alphaModFix/>
          </a:blip>
          <a:stretch>
            <a:fillRect/>
          </a:stretch>
        </a:blipFill>
        <a:effectLst/>
      </p:bgPr>
    </p:bg>
    <p:spTree>
      <p:nvGrpSpPr>
        <p:cNvPr id="1" name="Shape 18"/>
        <p:cNvGrpSpPr/>
        <p:nvPr/>
      </p:nvGrpSpPr>
      <p:grpSpPr>
        <a:xfrm>
          <a:off x="0" y="0"/>
          <a:ext cx="0" cy="0"/>
          <a:chOff x="0" y="0"/>
          <a:chExt cx="0" cy="0"/>
        </a:xfrm>
      </p:grpSpPr>
      <p:sp>
        <p:nvSpPr>
          <p:cNvPr id="19" name="Google Shape;19;p13"/>
          <p:cNvSpPr txBox="1">
            <a:spLocks noGrp="1"/>
          </p:cNvSpPr>
          <p:nvPr>
            <p:ph type="ctrTitle"/>
          </p:nvPr>
        </p:nvSpPr>
        <p:spPr>
          <a:xfrm>
            <a:off x="2194559" y="109728"/>
            <a:ext cx="7598664" cy="621792"/>
          </a:xfrm>
          <a:prstGeom prst="rect">
            <a:avLst/>
          </a:prstGeom>
          <a:noFill/>
          <a:ln>
            <a:noFill/>
          </a:ln>
        </p:spPr>
        <p:txBody>
          <a:bodyPr spcFirstLastPara="1" wrap="square" lIns="91425" tIns="45700" rIns="91425" bIns="45700" anchor="ctr" anchorCtr="0">
            <a:normAutofit/>
          </a:bodyPr>
          <a:lstStyle>
            <a:lvl1pPr lvl="0" algn="l">
              <a:lnSpc>
                <a:spcPct val="100000"/>
              </a:lnSpc>
              <a:spcBef>
                <a:spcPts val="0"/>
              </a:spcBef>
              <a:spcAft>
                <a:spcPts val="0"/>
              </a:spcAft>
              <a:buClr>
                <a:schemeClr val="lt1"/>
              </a:buClr>
              <a:buSzPts val="2800"/>
              <a:buFont typeface="Arial Black"/>
              <a:buNone/>
              <a:defRPr sz="28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0" name="Google Shape;20;p13"/>
          <p:cNvSpPr txBox="1">
            <a:spLocks noGrp="1"/>
          </p:cNvSpPr>
          <p:nvPr>
            <p:ph type="subTitle" idx="1"/>
          </p:nvPr>
        </p:nvSpPr>
        <p:spPr>
          <a:xfrm>
            <a:off x="246431" y="1253426"/>
            <a:ext cx="8609925" cy="588343"/>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SzPts val="3000"/>
              <a:buNone/>
              <a:defRPr sz="3000" cap="none">
                <a:solidFill>
                  <a:srgbClr val="132648"/>
                </a:solidFill>
              </a:defRPr>
            </a:lvl1pPr>
            <a:lvl2pPr lvl="1" algn="ctr">
              <a:lnSpc>
                <a:spcPct val="100000"/>
              </a:lnSpc>
              <a:spcBef>
                <a:spcPts val="1000"/>
              </a:spcBef>
              <a:spcAft>
                <a:spcPts val="0"/>
              </a:spcAft>
              <a:buSzPts val="2700"/>
              <a:buNone/>
              <a:defRPr>
                <a:solidFill>
                  <a:schemeClr val="lt1"/>
                </a:solidFill>
              </a:defRPr>
            </a:lvl2pPr>
            <a:lvl3pPr lvl="2" algn="ctr">
              <a:lnSpc>
                <a:spcPct val="100000"/>
              </a:lnSpc>
              <a:spcBef>
                <a:spcPts val="1000"/>
              </a:spcBef>
              <a:spcAft>
                <a:spcPts val="0"/>
              </a:spcAft>
              <a:buSzPts val="2600"/>
              <a:buNone/>
              <a:defRPr>
                <a:solidFill>
                  <a:schemeClr val="lt1"/>
                </a:solidFill>
              </a:defRPr>
            </a:lvl3pPr>
            <a:lvl4pPr lvl="3" algn="ctr">
              <a:lnSpc>
                <a:spcPct val="100000"/>
              </a:lnSpc>
              <a:spcBef>
                <a:spcPts val="1000"/>
              </a:spcBef>
              <a:spcAft>
                <a:spcPts val="0"/>
              </a:spcAft>
              <a:buSzPts val="2500"/>
              <a:buNone/>
              <a:defRPr>
                <a:solidFill>
                  <a:schemeClr val="lt1"/>
                </a:solidFill>
              </a:defRPr>
            </a:lvl4pPr>
            <a:lvl5pPr lvl="4" algn="ctr">
              <a:lnSpc>
                <a:spcPct val="100000"/>
              </a:lnSpc>
              <a:spcBef>
                <a:spcPts val="1000"/>
              </a:spcBef>
              <a:spcAft>
                <a:spcPts val="0"/>
              </a:spcAft>
              <a:buSzPts val="2400"/>
              <a:buNone/>
              <a:defRPr>
                <a:solidFill>
                  <a:schemeClr val="lt1"/>
                </a:solidFill>
              </a:defRPr>
            </a:lvl5pPr>
            <a:lvl6pPr lvl="5" algn="ctr">
              <a:lnSpc>
                <a:spcPct val="100000"/>
              </a:lnSpc>
              <a:spcBef>
                <a:spcPts val="1000"/>
              </a:spcBef>
              <a:spcAft>
                <a:spcPts val="0"/>
              </a:spcAft>
              <a:buSzPts val="1200"/>
              <a:buNone/>
              <a:defRPr>
                <a:solidFill>
                  <a:schemeClr val="lt1"/>
                </a:solidFill>
              </a:defRPr>
            </a:lvl6pPr>
            <a:lvl7pPr lvl="6" algn="ctr">
              <a:lnSpc>
                <a:spcPct val="100000"/>
              </a:lnSpc>
              <a:spcBef>
                <a:spcPts val="1000"/>
              </a:spcBef>
              <a:spcAft>
                <a:spcPts val="0"/>
              </a:spcAft>
              <a:buSzPts val="1200"/>
              <a:buNone/>
              <a:defRPr>
                <a:solidFill>
                  <a:schemeClr val="lt1"/>
                </a:solidFill>
              </a:defRPr>
            </a:lvl7pPr>
            <a:lvl8pPr lvl="7" algn="ctr">
              <a:lnSpc>
                <a:spcPct val="100000"/>
              </a:lnSpc>
              <a:spcBef>
                <a:spcPts val="1000"/>
              </a:spcBef>
              <a:spcAft>
                <a:spcPts val="0"/>
              </a:spcAft>
              <a:buSzPts val="1200"/>
              <a:buNone/>
              <a:defRPr>
                <a:solidFill>
                  <a:schemeClr val="lt1"/>
                </a:solidFill>
              </a:defRPr>
            </a:lvl8pPr>
            <a:lvl9pPr lvl="8" algn="ctr">
              <a:lnSpc>
                <a:spcPct val="100000"/>
              </a:lnSpc>
              <a:spcBef>
                <a:spcPts val="1000"/>
              </a:spcBef>
              <a:spcAft>
                <a:spcPts val="1000"/>
              </a:spcAft>
              <a:buSzPts val="1200"/>
              <a:buNone/>
              <a:defRPr>
                <a:solidFill>
                  <a:schemeClr val="lt1"/>
                </a:solidFill>
              </a:defRPr>
            </a:lvl9pPr>
          </a:lstStyle>
          <a:p>
            <a:endParaRPr/>
          </a:p>
        </p:txBody>
      </p:sp>
      <p:sp>
        <p:nvSpPr>
          <p:cNvPr id="21" name="Google Shape;21;p13"/>
          <p:cNvSpPr txBox="1">
            <a:spLocks noGrp="1"/>
          </p:cNvSpPr>
          <p:nvPr>
            <p:ph type="dt" idx="10"/>
          </p:nvPr>
        </p:nvSpPr>
        <p:spPr>
          <a:xfrm>
            <a:off x="8932558" y="5870575"/>
            <a:ext cx="1600200" cy="377825"/>
          </a:xfrm>
          <a:prstGeom prst="rect">
            <a:avLst/>
          </a:prstGeom>
          <a:noFill/>
          <a:ln>
            <a:noFill/>
          </a:ln>
        </p:spPr>
        <p:txBody>
          <a:bodyPr spcFirstLastPara="1" wrap="square" lIns="91425" tIns="45700" rIns="91425" bIns="45700" anchor="ctr"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2" name="Google Shape;22;p13"/>
          <p:cNvSpPr txBox="1">
            <a:spLocks noGrp="1"/>
          </p:cNvSpPr>
          <p:nvPr>
            <p:ph type="ftr" idx="11"/>
          </p:nvPr>
        </p:nvSpPr>
        <p:spPr>
          <a:xfrm>
            <a:off x="3962399" y="5870575"/>
            <a:ext cx="4893958" cy="3778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3" name="Google Shape;23;p13"/>
          <p:cNvSpPr txBox="1">
            <a:spLocks noGrp="1"/>
          </p:cNvSpPr>
          <p:nvPr>
            <p:ph type="sldNum" idx="12"/>
          </p:nvPr>
        </p:nvSpPr>
        <p:spPr>
          <a:xfrm>
            <a:off x="10608958" y="5870575"/>
            <a:ext cx="551167" cy="3778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Content and Media">
  <p:cSld name="Title, Content and Media">
    <p:spTree>
      <p:nvGrpSpPr>
        <p:cNvPr id="1" name="Shape 24"/>
        <p:cNvGrpSpPr/>
        <p:nvPr/>
      </p:nvGrpSpPr>
      <p:grpSpPr>
        <a:xfrm>
          <a:off x="0" y="0"/>
          <a:ext cx="0" cy="0"/>
          <a:chOff x="0" y="0"/>
          <a:chExt cx="0" cy="0"/>
        </a:xfrm>
      </p:grpSpPr>
      <p:sp>
        <p:nvSpPr>
          <p:cNvPr id="25" name="Google Shape;25;p14"/>
          <p:cNvSpPr txBox="1">
            <a:spLocks noGrp="1"/>
          </p:cNvSpPr>
          <p:nvPr>
            <p:ph type="title"/>
          </p:nvPr>
        </p:nvSpPr>
        <p:spPr>
          <a:xfrm>
            <a:off x="2194560" y="111784"/>
            <a:ext cx="7600260" cy="622570"/>
          </a:xfrm>
          <a:prstGeom prst="rect">
            <a:avLst/>
          </a:prstGeom>
          <a:noFill/>
          <a:ln>
            <a:noFill/>
          </a:ln>
        </p:spPr>
        <p:txBody>
          <a:bodyPr spcFirstLastPara="1" wrap="square" lIns="91425" tIns="45700" rIns="91425" bIns="45700" anchor="ctr" anchorCtr="0">
            <a:normAutofit/>
          </a:bodyPr>
          <a:lstStyle>
            <a:lvl1pPr lvl="0" algn="l">
              <a:lnSpc>
                <a:spcPct val="100000"/>
              </a:lnSpc>
              <a:spcBef>
                <a:spcPts val="0"/>
              </a:spcBef>
              <a:spcAft>
                <a:spcPts val="0"/>
              </a:spcAft>
              <a:buClr>
                <a:schemeClr val="lt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6" name="Google Shape;26;p14"/>
          <p:cNvSpPr txBox="1">
            <a:spLocks noGrp="1"/>
          </p:cNvSpPr>
          <p:nvPr>
            <p:ph type="body" idx="1"/>
          </p:nvPr>
        </p:nvSpPr>
        <p:spPr>
          <a:xfrm>
            <a:off x="6301904" y="2279392"/>
            <a:ext cx="5381016" cy="3649133"/>
          </a:xfrm>
          <a:prstGeom prst="rect">
            <a:avLst/>
          </a:prstGeom>
          <a:noFill/>
          <a:ln>
            <a:noFill/>
          </a:ln>
        </p:spPr>
        <p:txBody>
          <a:bodyPr spcFirstLastPara="1" wrap="square" lIns="91425" tIns="45700" rIns="91425" bIns="45700" anchor="ctr" anchorCtr="0">
            <a:normAutofit/>
          </a:bodyPr>
          <a:lstStyle>
            <a:lvl1pPr marL="457200" lvl="0" indent="-228600" algn="l">
              <a:lnSpc>
                <a:spcPct val="100000"/>
              </a:lnSpc>
              <a:spcBef>
                <a:spcPts val="0"/>
              </a:spcBef>
              <a:spcAft>
                <a:spcPts val="0"/>
              </a:spcAft>
              <a:buSzPts val="2800"/>
              <a:buNone/>
              <a:defRPr/>
            </a:lvl1pPr>
            <a:lvl2pPr marL="914400" lvl="1" indent="-342900" algn="l">
              <a:lnSpc>
                <a:spcPct val="100000"/>
              </a:lnSpc>
              <a:spcBef>
                <a:spcPts val="1000"/>
              </a:spcBef>
              <a:spcAft>
                <a:spcPts val="0"/>
              </a:spcAft>
              <a:buSzPts val="1800"/>
              <a:buChar char="▪"/>
              <a:defRPr/>
            </a:lvl2pPr>
            <a:lvl3pPr marL="1371600" lvl="2" indent="-342900" algn="l">
              <a:lnSpc>
                <a:spcPct val="100000"/>
              </a:lnSpc>
              <a:spcBef>
                <a:spcPts val="1000"/>
              </a:spcBef>
              <a:spcAft>
                <a:spcPts val="0"/>
              </a:spcAft>
              <a:buSzPts val="1800"/>
              <a:buChar char="▪"/>
              <a:defRPr/>
            </a:lvl3pPr>
            <a:lvl4pPr marL="1828800" lvl="3" indent="-387350" algn="l">
              <a:lnSpc>
                <a:spcPct val="100000"/>
              </a:lnSpc>
              <a:spcBef>
                <a:spcPts val="1000"/>
              </a:spcBef>
              <a:spcAft>
                <a:spcPts val="0"/>
              </a:spcAft>
              <a:buClr>
                <a:srgbClr val="132648"/>
              </a:buClr>
              <a:buSzPts val="2500"/>
              <a:buChar char="▪"/>
              <a:defRPr/>
            </a:lvl4pPr>
            <a:lvl5pPr marL="2286000" lvl="4" indent="-342900" algn="l">
              <a:lnSpc>
                <a:spcPct val="100000"/>
              </a:lnSpc>
              <a:spcBef>
                <a:spcPts val="1000"/>
              </a:spcBef>
              <a:spcAft>
                <a:spcPts val="0"/>
              </a:spcAft>
              <a:buSzPts val="1800"/>
              <a:buChar char="▪"/>
              <a:defRPr/>
            </a:lvl5pPr>
            <a:lvl6pPr marL="2743200" lvl="5" indent="-342900" algn="l">
              <a:lnSpc>
                <a:spcPct val="100000"/>
              </a:lnSpc>
              <a:spcBef>
                <a:spcPts val="1000"/>
              </a:spcBef>
              <a:spcAft>
                <a:spcPts val="0"/>
              </a:spcAft>
              <a:buSzPts val="1800"/>
              <a:buChar char="•"/>
              <a:defRPr/>
            </a:lvl6pPr>
            <a:lvl7pPr marL="3200400" lvl="6" indent="-342900" algn="l">
              <a:lnSpc>
                <a:spcPct val="100000"/>
              </a:lnSpc>
              <a:spcBef>
                <a:spcPts val="1000"/>
              </a:spcBef>
              <a:spcAft>
                <a:spcPts val="0"/>
              </a:spcAft>
              <a:buSzPts val="1800"/>
              <a:buChar char="•"/>
              <a:defRPr/>
            </a:lvl7pPr>
            <a:lvl8pPr marL="3657600" lvl="7" indent="-342900" algn="l">
              <a:lnSpc>
                <a:spcPct val="100000"/>
              </a:lnSpc>
              <a:spcBef>
                <a:spcPts val="1000"/>
              </a:spcBef>
              <a:spcAft>
                <a:spcPts val="0"/>
              </a:spcAft>
              <a:buSzPts val="1800"/>
              <a:buChar char="•"/>
              <a:defRPr/>
            </a:lvl8pPr>
            <a:lvl9pPr marL="4114800" lvl="8" indent="-342900" algn="l">
              <a:lnSpc>
                <a:spcPct val="100000"/>
              </a:lnSpc>
              <a:spcBef>
                <a:spcPts val="1000"/>
              </a:spcBef>
              <a:spcAft>
                <a:spcPts val="1000"/>
              </a:spcAft>
              <a:buSzPts val="1800"/>
              <a:buChar char="•"/>
              <a:defRPr/>
            </a:lvl9pPr>
          </a:lstStyle>
          <a:p>
            <a:endParaRPr/>
          </a:p>
        </p:txBody>
      </p:sp>
      <p:sp>
        <p:nvSpPr>
          <p:cNvPr id="27" name="Google Shape;27;p14"/>
          <p:cNvSpPr txBox="1">
            <a:spLocks noGrp="1"/>
          </p:cNvSpPr>
          <p:nvPr>
            <p:ph type="dt" idx="10"/>
          </p:nvPr>
        </p:nvSpPr>
        <p:spPr>
          <a:xfrm>
            <a:off x="8589660" y="5870575"/>
            <a:ext cx="1600200" cy="377825"/>
          </a:xfrm>
          <a:prstGeom prst="rect">
            <a:avLst/>
          </a:prstGeom>
          <a:noFill/>
          <a:ln>
            <a:noFill/>
          </a:ln>
        </p:spPr>
        <p:txBody>
          <a:bodyPr spcFirstLastPara="1" wrap="square" lIns="91425" tIns="45700" rIns="91425" bIns="45700" anchor="ctr"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8" name="Google Shape;28;p14"/>
          <p:cNvSpPr txBox="1">
            <a:spLocks noGrp="1"/>
          </p:cNvSpPr>
          <p:nvPr>
            <p:ph type="ftr" idx="11"/>
          </p:nvPr>
        </p:nvSpPr>
        <p:spPr>
          <a:xfrm>
            <a:off x="685800" y="5870575"/>
            <a:ext cx="7827659" cy="3778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9" name="Google Shape;29;p14"/>
          <p:cNvSpPr txBox="1">
            <a:spLocks noGrp="1"/>
          </p:cNvSpPr>
          <p:nvPr>
            <p:ph type="sldNum" idx="12"/>
          </p:nvPr>
        </p:nvSpPr>
        <p:spPr>
          <a:xfrm>
            <a:off x="10266060" y="5870575"/>
            <a:ext cx="551167" cy="3778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
        <p:nvSpPr>
          <p:cNvPr id="30" name="Google Shape;30;p14"/>
          <p:cNvSpPr txBox="1">
            <a:spLocks noGrp="1"/>
          </p:cNvSpPr>
          <p:nvPr>
            <p:ph type="subTitle" idx="2"/>
          </p:nvPr>
        </p:nvSpPr>
        <p:spPr>
          <a:xfrm>
            <a:off x="246431" y="1253426"/>
            <a:ext cx="8609925" cy="588343"/>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SzPts val="3000"/>
              <a:buNone/>
              <a:defRPr sz="3000" cap="none">
                <a:solidFill>
                  <a:srgbClr val="132648"/>
                </a:solidFill>
              </a:defRPr>
            </a:lvl1pPr>
            <a:lvl2pPr lvl="1" algn="ctr">
              <a:lnSpc>
                <a:spcPct val="100000"/>
              </a:lnSpc>
              <a:spcBef>
                <a:spcPts val="1000"/>
              </a:spcBef>
              <a:spcAft>
                <a:spcPts val="0"/>
              </a:spcAft>
              <a:buSzPts val="2700"/>
              <a:buNone/>
              <a:defRPr>
                <a:solidFill>
                  <a:schemeClr val="lt1"/>
                </a:solidFill>
              </a:defRPr>
            </a:lvl2pPr>
            <a:lvl3pPr lvl="2" algn="ctr">
              <a:lnSpc>
                <a:spcPct val="100000"/>
              </a:lnSpc>
              <a:spcBef>
                <a:spcPts val="1000"/>
              </a:spcBef>
              <a:spcAft>
                <a:spcPts val="0"/>
              </a:spcAft>
              <a:buSzPts val="2600"/>
              <a:buNone/>
              <a:defRPr>
                <a:solidFill>
                  <a:schemeClr val="lt1"/>
                </a:solidFill>
              </a:defRPr>
            </a:lvl3pPr>
            <a:lvl4pPr lvl="3" algn="ctr">
              <a:lnSpc>
                <a:spcPct val="100000"/>
              </a:lnSpc>
              <a:spcBef>
                <a:spcPts val="1000"/>
              </a:spcBef>
              <a:spcAft>
                <a:spcPts val="0"/>
              </a:spcAft>
              <a:buSzPts val="2500"/>
              <a:buNone/>
              <a:defRPr>
                <a:solidFill>
                  <a:schemeClr val="lt1"/>
                </a:solidFill>
              </a:defRPr>
            </a:lvl4pPr>
            <a:lvl5pPr lvl="4" algn="ctr">
              <a:lnSpc>
                <a:spcPct val="100000"/>
              </a:lnSpc>
              <a:spcBef>
                <a:spcPts val="1000"/>
              </a:spcBef>
              <a:spcAft>
                <a:spcPts val="0"/>
              </a:spcAft>
              <a:buSzPts val="2400"/>
              <a:buNone/>
              <a:defRPr>
                <a:solidFill>
                  <a:schemeClr val="lt1"/>
                </a:solidFill>
              </a:defRPr>
            </a:lvl5pPr>
            <a:lvl6pPr lvl="5" algn="ctr">
              <a:lnSpc>
                <a:spcPct val="100000"/>
              </a:lnSpc>
              <a:spcBef>
                <a:spcPts val="1000"/>
              </a:spcBef>
              <a:spcAft>
                <a:spcPts val="0"/>
              </a:spcAft>
              <a:buSzPts val="1200"/>
              <a:buNone/>
              <a:defRPr>
                <a:solidFill>
                  <a:schemeClr val="lt1"/>
                </a:solidFill>
              </a:defRPr>
            </a:lvl6pPr>
            <a:lvl7pPr lvl="6" algn="ctr">
              <a:lnSpc>
                <a:spcPct val="100000"/>
              </a:lnSpc>
              <a:spcBef>
                <a:spcPts val="1000"/>
              </a:spcBef>
              <a:spcAft>
                <a:spcPts val="0"/>
              </a:spcAft>
              <a:buSzPts val="1200"/>
              <a:buNone/>
              <a:defRPr>
                <a:solidFill>
                  <a:schemeClr val="lt1"/>
                </a:solidFill>
              </a:defRPr>
            </a:lvl7pPr>
            <a:lvl8pPr lvl="7" algn="ctr">
              <a:lnSpc>
                <a:spcPct val="100000"/>
              </a:lnSpc>
              <a:spcBef>
                <a:spcPts val="1000"/>
              </a:spcBef>
              <a:spcAft>
                <a:spcPts val="0"/>
              </a:spcAft>
              <a:buSzPts val="1200"/>
              <a:buNone/>
              <a:defRPr>
                <a:solidFill>
                  <a:schemeClr val="lt1"/>
                </a:solidFill>
              </a:defRPr>
            </a:lvl8pPr>
            <a:lvl9pPr lvl="8" algn="ctr">
              <a:lnSpc>
                <a:spcPct val="100000"/>
              </a:lnSpc>
              <a:spcBef>
                <a:spcPts val="1000"/>
              </a:spcBef>
              <a:spcAft>
                <a:spcPts val="1000"/>
              </a:spcAft>
              <a:buSzPts val="1200"/>
              <a:buNone/>
              <a:defRPr>
                <a:solidFill>
                  <a:schemeClr val="lt1"/>
                </a:solidFill>
              </a:defRPr>
            </a:lvl9pPr>
          </a:lstStyle>
          <a:p>
            <a:endParaRPr/>
          </a:p>
        </p:txBody>
      </p:sp>
      <p:sp>
        <p:nvSpPr>
          <p:cNvPr id="31" name="Google Shape;31;p14"/>
          <p:cNvSpPr txBox="1">
            <a:spLocks noGrp="1"/>
          </p:cNvSpPr>
          <p:nvPr>
            <p:ph type="body" idx="3"/>
          </p:nvPr>
        </p:nvSpPr>
        <p:spPr>
          <a:xfrm>
            <a:off x="880357" y="2294467"/>
            <a:ext cx="5381016" cy="3649133"/>
          </a:xfrm>
          <a:prstGeom prst="rect">
            <a:avLst/>
          </a:prstGeom>
          <a:noFill/>
          <a:ln>
            <a:noFill/>
          </a:ln>
        </p:spPr>
        <p:txBody>
          <a:bodyPr spcFirstLastPara="1" wrap="square" lIns="91425" tIns="45700" rIns="91425" bIns="45700" anchor="ctr" anchorCtr="0">
            <a:normAutofit/>
          </a:bodyPr>
          <a:lstStyle>
            <a:lvl1pPr marL="457200" lvl="0" indent="-342900" algn="l">
              <a:lnSpc>
                <a:spcPct val="100000"/>
              </a:lnSpc>
              <a:spcBef>
                <a:spcPts val="0"/>
              </a:spcBef>
              <a:spcAft>
                <a:spcPts val="0"/>
              </a:spcAft>
              <a:buSzPts val="1800"/>
              <a:buChar char="▪"/>
              <a:defRPr/>
            </a:lvl1pPr>
            <a:lvl2pPr marL="914400" lvl="1" indent="-342900" algn="l">
              <a:lnSpc>
                <a:spcPct val="100000"/>
              </a:lnSpc>
              <a:spcBef>
                <a:spcPts val="1000"/>
              </a:spcBef>
              <a:spcAft>
                <a:spcPts val="0"/>
              </a:spcAft>
              <a:buSzPts val="1800"/>
              <a:buChar char="▪"/>
              <a:defRPr/>
            </a:lvl2pPr>
            <a:lvl3pPr marL="1371600" lvl="2" indent="-342900" algn="l">
              <a:lnSpc>
                <a:spcPct val="100000"/>
              </a:lnSpc>
              <a:spcBef>
                <a:spcPts val="1000"/>
              </a:spcBef>
              <a:spcAft>
                <a:spcPts val="0"/>
              </a:spcAft>
              <a:buSzPts val="1800"/>
              <a:buChar char="▪"/>
              <a:defRPr/>
            </a:lvl3pPr>
            <a:lvl4pPr marL="1828800" lvl="3" indent="-387350" algn="l">
              <a:lnSpc>
                <a:spcPct val="100000"/>
              </a:lnSpc>
              <a:spcBef>
                <a:spcPts val="1000"/>
              </a:spcBef>
              <a:spcAft>
                <a:spcPts val="0"/>
              </a:spcAft>
              <a:buClr>
                <a:srgbClr val="132648"/>
              </a:buClr>
              <a:buSzPts val="2500"/>
              <a:buChar char="▪"/>
              <a:defRPr/>
            </a:lvl4pPr>
            <a:lvl5pPr marL="2286000" lvl="4" indent="-342900" algn="l">
              <a:lnSpc>
                <a:spcPct val="100000"/>
              </a:lnSpc>
              <a:spcBef>
                <a:spcPts val="1000"/>
              </a:spcBef>
              <a:spcAft>
                <a:spcPts val="0"/>
              </a:spcAft>
              <a:buSzPts val="1800"/>
              <a:buChar char="▪"/>
              <a:defRPr/>
            </a:lvl5pPr>
            <a:lvl6pPr marL="2743200" lvl="5" indent="-342900" algn="l">
              <a:lnSpc>
                <a:spcPct val="100000"/>
              </a:lnSpc>
              <a:spcBef>
                <a:spcPts val="1000"/>
              </a:spcBef>
              <a:spcAft>
                <a:spcPts val="0"/>
              </a:spcAft>
              <a:buSzPts val="1800"/>
              <a:buChar char="•"/>
              <a:defRPr/>
            </a:lvl6pPr>
            <a:lvl7pPr marL="3200400" lvl="6" indent="-342900" algn="l">
              <a:lnSpc>
                <a:spcPct val="100000"/>
              </a:lnSpc>
              <a:spcBef>
                <a:spcPts val="1000"/>
              </a:spcBef>
              <a:spcAft>
                <a:spcPts val="0"/>
              </a:spcAft>
              <a:buSzPts val="1800"/>
              <a:buChar char="•"/>
              <a:defRPr/>
            </a:lvl7pPr>
            <a:lvl8pPr marL="3657600" lvl="7" indent="-342900" algn="l">
              <a:lnSpc>
                <a:spcPct val="100000"/>
              </a:lnSpc>
              <a:spcBef>
                <a:spcPts val="1000"/>
              </a:spcBef>
              <a:spcAft>
                <a:spcPts val="0"/>
              </a:spcAft>
              <a:buSzPts val="1800"/>
              <a:buChar char="•"/>
              <a:defRPr/>
            </a:lvl8pPr>
            <a:lvl9pPr marL="4114800" lvl="8" indent="-342900" algn="l">
              <a:lnSpc>
                <a:spcPct val="100000"/>
              </a:lnSpc>
              <a:spcBef>
                <a:spcPts val="1000"/>
              </a:spcBef>
              <a:spcAft>
                <a:spcPts val="1000"/>
              </a:spcAft>
              <a:buSzPts val="1800"/>
              <a:buChar char="•"/>
              <a:defRPr/>
            </a:lvl9p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a:blip r:embed="rId5">
            <a:alphaModFix/>
          </a:blip>
          <a:stretch>
            <a:fillRect/>
          </a:stretch>
        </a:blipFill>
        <a:effectLst/>
      </p:bgPr>
    </p:bg>
    <p:spTree>
      <p:nvGrpSpPr>
        <p:cNvPr id="1" name="Shape 5"/>
        <p:cNvGrpSpPr/>
        <p:nvPr/>
      </p:nvGrpSpPr>
      <p:grpSpPr>
        <a:xfrm>
          <a:off x="0" y="0"/>
          <a:ext cx="0" cy="0"/>
          <a:chOff x="0" y="0"/>
          <a:chExt cx="0" cy="0"/>
        </a:xfrm>
      </p:grpSpPr>
      <p:sp>
        <p:nvSpPr>
          <p:cNvPr id="6" name="Google Shape;6;p11"/>
          <p:cNvSpPr txBox="1">
            <a:spLocks noGrp="1"/>
          </p:cNvSpPr>
          <p:nvPr>
            <p:ph type="title"/>
          </p:nvPr>
        </p:nvSpPr>
        <p:spPr>
          <a:xfrm>
            <a:off x="2194560" y="111784"/>
            <a:ext cx="7600260" cy="622570"/>
          </a:xfrm>
          <a:prstGeom prst="rect">
            <a:avLst/>
          </a:prstGeom>
          <a:noFill/>
          <a:ln>
            <a:noFill/>
          </a:ln>
        </p:spPr>
        <p:txBody>
          <a:bodyPr spcFirstLastPara="1" wrap="square" lIns="91425" tIns="45700" rIns="91425" bIns="45700" anchor="ctr" anchorCtr="0">
            <a:normAutofit/>
          </a:bodyPr>
          <a:lstStyle>
            <a:lvl1pPr marR="0" lvl="0" algn="l" rtl="0">
              <a:lnSpc>
                <a:spcPct val="100000"/>
              </a:lnSpc>
              <a:spcBef>
                <a:spcPts val="0"/>
              </a:spcBef>
              <a:spcAft>
                <a:spcPts val="0"/>
              </a:spcAft>
              <a:buClr>
                <a:schemeClr val="lt1"/>
              </a:buClr>
              <a:buSzPts val="2800"/>
              <a:buFont typeface="Arial Black"/>
              <a:buNone/>
              <a:defRPr sz="2800" b="0" i="0" u="none" strike="noStrike" cap="none">
                <a:solidFill>
                  <a:schemeClr val="lt1"/>
                </a:solidFill>
                <a:latin typeface="Arial Black"/>
                <a:ea typeface="Arial Black"/>
                <a:cs typeface="Arial Black"/>
                <a:sym typeface="Arial Black"/>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lt2"/>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lt2"/>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lt2"/>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lt2"/>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lt2"/>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lt2"/>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lt2"/>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lt2"/>
                </a:solidFill>
                <a:latin typeface="Arial"/>
                <a:ea typeface="Arial"/>
                <a:cs typeface="Arial"/>
                <a:sym typeface="Arial"/>
              </a:defRPr>
            </a:lvl9pPr>
          </a:lstStyle>
          <a:p>
            <a:endParaRPr/>
          </a:p>
        </p:txBody>
      </p:sp>
      <p:sp>
        <p:nvSpPr>
          <p:cNvPr id="7" name="Google Shape;7;p11"/>
          <p:cNvSpPr txBox="1">
            <a:spLocks noGrp="1"/>
          </p:cNvSpPr>
          <p:nvPr>
            <p:ph type="body" idx="1"/>
          </p:nvPr>
        </p:nvSpPr>
        <p:spPr>
          <a:xfrm>
            <a:off x="685801" y="2142067"/>
            <a:ext cx="10131425" cy="3649133"/>
          </a:xfrm>
          <a:prstGeom prst="rect">
            <a:avLst/>
          </a:prstGeom>
          <a:noFill/>
          <a:ln>
            <a:noFill/>
          </a:ln>
        </p:spPr>
        <p:txBody>
          <a:bodyPr spcFirstLastPara="1" wrap="square" lIns="91425" tIns="45700" rIns="91425" bIns="45700" anchor="ctr" anchorCtr="0">
            <a:normAutofit/>
          </a:bodyPr>
          <a:lstStyle>
            <a:lvl1pPr marL="457200" marR="0" lvl="0" indent="-406400" algn="l" rtl="0">
              <a:lnSpc>
                <a:spcPct val="100000"/>
              </a:lnSpc>
              <a:spcBef>
                <a:spcPts val="0"/>
              </a:spcBef>
              <a:spcAft>
                <a:spcPts val="0"/>
              </a:spcAft>
              <a:buClr>
                <a:srgbClr val="132648"/>
              </a:buClr>
              <a:buSzPts val="2800"/>
              <a:buFont typeface="Noto Sans Symbols"/>
              <a:buChar char="▪"/>
              <a:defRPr sz="2800" b="0" i="0" u="none" strike="noStrike" cap="none">
                <a:solidFill>
                  <a:srgbClr val="132648"/>
                </a:solidFill>
                <a:latin typeface="Arial"/>
                <a:ea typeface="Arial"/>
                <a:cs typeface="Arial"/>
                <a:sym typeface="Arial"/>
              </a:defRPr>
            </a:lvl1pPr>
            <a:lvl2pPr marL="914400" marR="0" lvl="1" indent="-400050" algn="l" rtl="0">
              <a:lnSpc>
                <a:spcPct val="100000"/>
              </a:lnSpc>
              <a:spcBef>
                <a:spcPts val="1000"/>
              </a:spcBef>
              <a:spcAft>
                <a:spcPts val="0"/>
              </a:spcAft>
              <a:buClr>
                <a:srgbClr val="132648"/>
              </a:buClr>
              <a:buSzPts val="2700"/>
              <a:buFont typeface="Noto Sans Symbols"/>
              <a:buChar char="▪"/>
              <a:defRPr sz="2700" b="0" i="0" u="none" strike="noStrike" cap="none">
                <a:solidFill>
                  <a:srgbClr val="145698"/>
                </a:solidFill>
                <a:latin typeface="Arial"/>
                <a:ea typeface="Arial"/>
                <a:cs typeface="Arial"/>
                <a:sym typeface="Arial"/>
              </a:defRPr>
            </a:lvl2pPr>
            <a:lvl3pPr marL="1371600" marR="0" lvl="2" indent="-393700" algn="l" rtl="0">
              <a:lnSpc>
                <a:spcPct val="100000"/>
              </a:lnSpc>
              <a:spcBef>
                <a:spcPts val="1000"/>
              </a:spcBef>
              <a:spcAft>
                <a:spcPts val="0"/>
              </a:spcAft>
              <a:buClr>
                <a:srgbClr val="132648"/>
              </a:buClr>
              <a:buSzPts val="2600"/>
              <a:buFont typeface="Noto Sans Symbols"/>
              <a:buChar char="▪"/>
              <a:defRPr sz="2600" b="0" i="0" u="none" strike="noStrike" cap="none">
                <a:solidFill>
                  <a:srgbClr val="145698"/>
                </a:solidFill>
                <a:latin typeface="Arial"/>
                <a:ea typeface="Arial"/>
                <a:cs typeface="Arial"/>
                <a:sym typeface="Arial"/>
              </a:defRPr>
            </a:lvl3pPr>
            <a:lvl4pPr marL="1828800" marR="0" lvl="3" indent="-387350" algn="l" rtl="0">
              <a:lnSpc>
                <a:spcPct val="100000"/>
              </a:lnSpc>
              <a:spcBef>
                <a:spcPts val="1000"/>
              </a:spcBef>
              <a:spcAft>
                <a:spcPts val="0"/>
              </a:spcAft>
              <a:buClr>
                <a:srgbClr val="132648"/>
              </a:buClr>
              <a:buSzPts val="2500"/>
              <a:buFont typeface="Noto Sans Symbols"/>
              <a:buChar char="▪"/>
              <a:defRPr sz="2500" b="0" i="0" u="none" strike="noStrike" cap="none">
                <a:solidFill>
                  <a:srgbClr val="145698"/>
                </a:solidFill>
                <a:latin typeface="Arial"/>
                <a:ea typeface="Arial"/>
                <a:cs typeface="Arial"/>
                <a:sym typeface="Arial"/>
              </a:defRPr>
            </a:lvl4pPr>
            <a:lvl5pPr marL="2286000" marR="0" lvl="4" indent="-381000" algn="l" rtl="0">
              <a:lnSpc>
                <a:spcPct val="100000"/>
              </a:lnSpc>
              <a:spcBef>
                <a:spcPts val="1000"/>
              </a:spcBef>
              <a:spcAft>
                <a:spcPts val="0"/>
              </a:spcAft>
              <a:buClr>
                <a:srgbClr val="132648"/>
              </a:buClr>
              <a:buSzPts val="2400"/>
              <a:buFont typeface="Noto Sans Symbols"/>
              <a:buChar char="▪"/>
              <a:defRPr sz="2400" b="0" i="0" u="none" strike="noStrike" cap="none">
                <a:solidFill>
                  <a:srgbClr val="145698"/>
                </a:solidFill>
                <a:latin typeface="Arial"/>
                <a:ea typeface="Arial"/>
                <a:cs typeface="Arial"/>
                <a:sym typeface="Arial"/>
              </a:defRPr>
            </a:lvl5pPr>
            <a:lvl6pPr marL="2743200" marR="0" lvl="5" indent="-304800" algn="l" rtl="0">
              <a:lnSpc>
                <a:spcPct val="100000"/>
              </a:lnSpc>
              <a:spcBef>
                <a:spcPts val="1000"/>
              </a:spcBef>
              <a:spcAft>
                <a:spcPts val="0"/>
              </a:spcAft>
              <a:buClr>
                <a:schemeClr val="lt1"/>
              </a:buClr>
              <a:buSzPts val="1200"/>
              <a:buFont typeface="Arial"/>
              <a:buChar char="•"/>
              <a:defRPr sz="1200" b="0" i="0" u="none" strike="noStrike" cap="none">
                <a:solidFill>
                  <a:schemeClr val="lt1"/>
                </a:solidFill>
                <a:latin typeface="Arial"/>
                <a:ea typeface="Arial"/>
                <a:cs typeface="Arial"/>
                <a:sym typeface="Arial"/>
              </a:defRPr>
            </a:lvl6pPr>
            <a:lvl7pPr marL="3200400" marR="0" lvl="6" indent="-304800" algn="l" rtl="0">
              <a:lnSpc>
                <a:spcPct val="100000"/>
              </a:lnSpc>
              <a:spcBef>
                <a:spcPts val="1000"/>
              </a:spcBef>
              <a:spcAft>
                <a:spcPts val="0"/>
              </a:spcAft>
              <a:buClr>
                <a:schemeClr val="lt1"/>
              </a:buClr>
              <a:buSzPts val="1200"/>
              <a:buFont typeface="Arial"/>
              <a:buChar char="•"/>
              <a:defRPr sz="1200" b="0" i="0" u="none" strike="noStrike" cap="none">
                <a:solidFill>
                  <a:schemeClr val="lt1"/>
                </a:solidFill>
                <a:latin typeface="Arial"/>
                <a:ea typeface="Arial"/>
                <a:cs typeface="Arial"/>
                <a:sym typeface="Arial"/>
              </a:defRPr>
            </a:lvl7pPr>
            <a:lvl8pPr marL="3657600" marR="0" lvl="7" indent="-304800" algn="l" rtl="0">
              <a:lnSpc>
                <a:spcPct val="100000"/>
              </a:lnSpc>
              <a:spcBef>
                <a:spcPts val="1000"/>
              </a:spcBef>
              <a:spcAft>
                <a:spcPts val="0"/>
              </a:spcAft>
              <a:buClr>
                <a:schemeClr val="lt1"/>
              </a:buClr>
              <a:buSzPts val="1200"/>
              <a:buFont typeface="Arial"/>
              <a:buChar char="•"/>
              <a:defRPr sz="1200" b="0" i="0" u="none" strike="noStrike" cap="none">
                <a:solidFill>
                  <a:schemeClr val="lt1"/>
                </a:solidFill>
                <a:latin typeface="Arial"/>
                <a:ea typeface="Arial"/>
                <a:cs typeface="Arial"/>
                <a:sym typeface="Arial"/>
              </a:defRPr>
            </a:lvl8pPr>
            <a:lvl9pPr marL="4114800" marR="0" lvl="8" indent="-304800" algn="l" rtl="0">
              <a:lnSpc>
                <a:spcPct val="100000"/>
              </a:lnSpc>
              <a:spcBef>
                <a:spcPts val="1000"/>
              </a:spcBef>
              <a:spcAft>
                <a:spcPts val="1000"/>
              </a:spcAft>
              <a:buClr>
                <a:schemeClr val="lt1"/>
              </a:buClr>
              <a:buSzPts val="1200"/>
              <a:buFont typeface="Arial"/>
              <a:buChar char="•"/>
              <a:defRPr sz="1200" b="0" i="0" u="none" strike="noStrike" cap="none">
                <a:solidFill>
                  <a:schemeClr val="lt1"/>
                </a:solidFill>
                <a:latin typeface="Arial"/>
                <a:ea typeface="Arial"/>
                <a:cs typeface="Arial"/>
                <a:sym typeface="Arial"/>
              </a:defRPr>
            </a:lvl9pPr>
          </a:lstStyle>
          <a:p>
            <a:endParaRPr/>
          </a:p>
        </p:txBody>
      </p:sp>
      <p:sp>
        <p:nvSpPr>
          <p:cNvPr id="8" name="Google Shape;8;p11"/>
          <p:cNvSpPr txBox="1">
            <a:spLocks noGrp="1"/>
          </p:cNvSpPr>
          <p:nvPr>
            <p:ph type="dt" idx="10"/>
          </p:nvPr>
        </p:nvSpPr>
        <p:spPr>
          <a:xfrm>
            <a:off x="8589660" y="5870575"/>
            <a:ext cx="1600200" cy="377825"/>
          </a:xfrm>
          <a:prstGeom prst="rect">
            <a:avLst/>
          </a:prstGeom>
          <a:noFill/>
          <a:ln>
            <a:noFill/>
          </a:ln>
        </p:spPr>
        <p:txBody>
          <a:bodyPr spcFirstLastPara="1" wrap="square" lIns="91425" tIns="45700" rIns="91425" bIns="45700" anchor="ctr" anchorCtr="0">
            <a:noAutofit/>
          </a:bodyPr>
          <a:lstStyle>
            <a:lvl1pPr marR="0" lvl="0" algn="r" rtl="0">
              <a:lnSpc>
                <a:spcPct val="100000"/>
              </a:lnSpc>
              <a:spcBef>
                <a:spcPts val="0"/>
              </a:spcBef>
              <a:spcAft>
                <a:spcPts val="0"/>
              </a:spcAft>
              <a:buClr>
                <a:srgbClr val="000000"/>
              </a:buClr>
              <a:buSzPts val="1400"/>
              <a:buFont typeface="Arial"/>
              <a:buNone/>
              <a:defRPr sz="1000" b="0" i="0" u="none" strike="noStrike" cap="none">
                <a:solidFill>
                  <a:schemeClr val="lt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Arial"/>
                <a:ea typeface="Arial"/>
                <a:cs typeface="Arial"/>
                <a:sym typeface="Arial"/>
              </a:defRPr>
            </a:lvl9pPr>
          </a:lstStyle>
          <a:p>
            <a:endParaRPr/>
          </a:p>
        </p:txBody>
      </p:sp>
      <p:sp>
        <p:nvSpPr>
          <p:cNvPr id="9" name="Google Shape;9;p11"/>
          <p:cNvSpPr txBox="1">
            <a:spLocks noGrp="1"/>
          </p:cNvSpPr>
          <p:nvPr>
            <p:ph type="ftr" idx="11"/>
          </p:nvPr>
        </p:nvSpPr>
        <p:spPr>
          <a:xfrm>
            <a:off x="685800" y="5870575"/>
            <a:ext cx="7827659" cy="377825"/>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1000" b="0" i="0" u="none" strike="noStrike" cap="none">
                <a:solidFill>
                  <a:schemeClr val="lt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Arial"/>
                <a:ea typeface="Arial"/>
                <a:cs typeface="Arial"/>
                <a:sym typeface="Arial"/>
              </a:defRPr>
            </a:lvl9pPr>
          </a:lstStyle>
          <a:p>
            <a:endParaRPr/>
          </a:p>
        </p:txBody>
      </p:sp>
      <p:sp>
        <p:nvSpPr>
          <p:cNvPr id="10" name="Google Shape;10;p11"/>
          <p:cNvSpPr txBox="1">
            <a:spLocks noGrp="1"/>
          </p:cNvSpPr>
          <p:nvPr>
            <p:ph type="sldNum" idx="12"/>
          </p:nvPr>
        </p:nvSpPr>
        <p:spPr>
          <a:xfrm>
            <a:off x="10266060" y="5870575"/>
            <a:ext cx="551167" cy="3778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000"/>
              <a:buFont typeface="Arial"/>
              <a:buNone/>
              <a:defRPr sz="1000" b="0" i="0" u="none" strike="noStrike" cap="none">
                <a:solidFill>
                  <a:schemeClr val="lt1"/>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000"/>
              <a:buFont typeface="Arial"/>
              <a:buNone/>
              <a:defRPr sz="1000" b="0" i="0" u="none" strike="noStrike" cap="none">
                <a:solidFill>
                  <a:schemeClr val="lt1"/>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000"/>
              <a:buFont typeface="Arial"/>
              <a:buNone/>
              <a:defRPr sz="1000" b="0" i="0" u="none" strike="noStrike" cap="none">
                <a:solidFill>
                  <a:schemeClr val="lt1"/>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000"/>
              <a:buFont typeface="Arial"/>
              <a:buNone/>
              <a:defRPr sz="1000" b="0" i="0" u="none" strike="noStrike" cap="none">
                <a:solidFill>
                  <a:schemeClr val="lt1"/>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000"/>
              <a:buFont typeface="Arial"/>
              <a:buNone/>
              <a:defRPr sz="1000" b="0" i="0" u="none" strike="noStrike" cap="none">
                <a:solidFill>
                  <a:schemeClr val="lt1"/>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000"/>
              <a:buFont typeface="Arial"/>
              <a:buNone/>
              <a:defRPr sz="1000" b="0" i="0" u="none" strike="noStrike" cap="none">
                <a:solidFill>
                  <a:schemeClr val="lt1"/>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000"/>
              <a:buFont typeface="Arial"/>
              <a:buNone/>
              <a:defRPr sz="1000" b="0" i="0" u="none" strike="noStrike" cap="none">
                <a:solidFill>
                  <a:schemeClr val="lt1"/>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000"/>
              <a:buFont typeface="Arial"/>
              <a:buNone/>
              <a:defRPr sz="1000" b="0" i="0" u="none" strike="noStrike" cap="none">
                <a:solidFill>
                  <a:schemeClr val="lt1"/>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000"/>
              <a:buFont typeface="Arial"/>
              <a:buNone/>
              <a:defRPr sz="1000" b="0" i="0" u="none" strike="noStrike" cap="none">
                <a:solidFill>
                  <a:schemeClr val="lt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hyperlink" Target="http://mle.skillrise.org/techtransformations" TargetMode="External"/><Relationship Id="rId2" Type="http://schemas.openxmlformats.org/officeDocument/2006/relationships/notesSlide" Target="../notesSlides/notesSlide11.xml"/><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12.png"/></Relationships>
</file>

<file path=ppt/slides/_rels/slide1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1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1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1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1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6.xml"/><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35"/>
        <p:cNvGrpSpPr/>
        <p:nvPr/>
      </p:nvGrpSpPr>
      <p:grpSpPr>
        <a:xfrm>
          <a:off x="0" y="0"/>
          <a:ext cx="0" cy="0"/>
          <a:chOff x="0" y="0"/>
          <a:chExt cx="0" cy="0"/>
        </a:xfrm>
      </p:grpSpPr>
      <p:pic>
        <p:nvPicPr>
          <p:cNvPr id="36" name="Google Shape;36;p1" descr="OTAN - Outreach and Technical Assistance Network. Professional Development, News, Teaching with Technology, TDLS, Digests and Newsletters, Online Resources and Videos"/>
          <p:cNvPicPr preferRelativeResize="0">
            <a:picLocks noGrp="1"/>
          </p:cNvPicPr>
          <p:nvPr>
            <p:ph type="body" idx="1"/>
          </p:nvPr>
        </p:nvPicPr>
        <p:blipFill rotWithShape="1">
          <a:blip r:embed="rId3">
            <a:alphaModFix/>
          </a:blip>
          <a:srcRect/>
          <a:stretch/>
        </p:blipFill>
        <p:spPr>
          <a:xfrm>
            <a:off x="0" y="0"/>
            <a:ext cx="12192000" cy="6858000"/>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03"/>
        <p:cNvGrpSpPr/>
        <p:nvPr/>
      </p:nvGrpSpPr>
      <p:grpSpPr>
        <a:xfrm>
          <a:off x="0" y="0"/>
          <a:ext cx="0" cy="0"/>
          <a:chOff x="0" y="0"/>
          <a:chExt cx="0" cy="0"/>
        </a:xfrm>
      </p:grpSpPr>
      <p:sp>
        <p:nvSpPr>
          <p:cNvPr id="104" name="Google Shape;104;g2509810cb1c_0_0"/>
          <p:cNvSpPr txBox="1">
            <a:spLocks noGrp="1"/>
          </p:cNvSpPr>
          <p:nvPr>
            <p:ph type="ctrTitle"/>
          </p:nvPr>
        </p:nvSpPr>
        <p:spPr>
          <a:xfrm>
            <a:off x="2194559" y="109728"/>
            <a:ext cx="7598700" cy="621900"/>
          </a:xfrm>
          <a:prstGeom prst="rect">
            <a:avLst/>
          </a:prstGeom>
          <a:noFill/>
          <a:ln>
            <a:noFill/>
          </a:ln>
        </p:spPr>
        <p:txBody>
          <a:bodyPr spcFirstLastPara="1" wrap="square" lIns="91425" tIns="45700" rIns="91425" bIns="45700" anchor="ctr" anchorCtr="0">
            <a:normAutofit/>
          </a:bodyPr>
          <a:lstStyle/>
          <a:p>
            <a:pPr marL="0" lvl="0" indent="0" algn="l" rtl="0">
              <a:lnSpc>
                <a:spcPct val="100000"/>
              </a:lnSpc>
              <a:spcBef>
                <a:spcPts val="0"/>
              </a:spcBef>
              <a:spcAft>
                <a:spcPts val="0"/>
              </a:spcAft>
              <a:buSzPts val="2800"/>
              <a:buNone/>
            </a:pPr>
            <a:r>
              <a:rPr lang="en-US"/>
              <a:t>Examples of SAMR</a:t>
            </a:r>
            <a:endParaRPr/>
          </a:p>
        </p:txBody>
      </p:sp>
      <p:sp>
        <p:nvSpPr>
          <p:cNvPr id="105" name="Google Shape;105;g2509810cb1c_0_0"/>
          <p:cNvSpPr txBox="1">
            <a:spLocks noGrp="1"/>
          </p:cNvSpPr>
          <p:nvPr>
            <p:ph type="subTitle" idx="1"/>
          </p:nvPr>
        </p:nvSpPr>
        <p:spPr>
          <a:xfrm>
            <a:off x="642550" y="1178025"/>
            <a:ext cx="10349700" cy="5443200"/>
          </a:xfrm>
          <a:prstGeom prst="rect">
            <a:avLst/>
          </a:prstGeom>
          <a:noFill/>
          <a:ln>
            <a:noFill/>
          </a:ln>
        </p:spPr>
        <p:txBody>
          <a:bodyPr spcFirstLastPara="1" wrap="square" lIns="91425" tIns="45700" rIns="91425" bIns="45700" anchor="t" anchorCtr="0">
            <a:noAutofit/>
          </a:bodyPr>
          <a:lstStyle/>
          <a:p>
            <a:pPr marL="457200" lvl="0" indent="-393700" algn="l" rtl="0">
              <a:lnSpc>
                <a:spcPct val="100000"/>
              </a:lnSpc>
              <a:spcBef>
                <a:spcPts val="0"/>
              </a:spcBef>
              <a:spcAft>
                <a:spcPts val="0"/>
              </a:spcAft>
              <a:buSzPts val="2600"/>
              <a:buChar char="●"/>
            </a:pPr>
            <a:r>
              <a:rPr lang="en-US" sz="2600" b="1"/>
              <a:t>Substitution</a:t>
            </a:r>
            <a:r>
              <a:rPr lang="en-US" sz="2600"/>
              <a:t>: Using Microsoft Word instead of pen and paper for writing tasks.</a:t>
            </a:r>
            <a:endParaRPr sz="2600"/>
          </a:p>
          <a:p>
            <a:pPr marL="457200" lvl="0" indent="0" algn="l" rtl="0">
              <a:lnSpc>
                <a:spcPct val="100000"/>
              </a:lnSpc>
              <a:spcBef>
                <a:spcPts val="0"/>
              </a:spcBef>
              <a:spcAft>
                <a:spcPts val="0"/>
              </a:spcAft>
              <a:buSzPts val="3000"/>
              <a:buNone/>
            </a:pPr>
            <a:endParaRPr sz="2600"/>
          </a:p>
          <a:p>
            <a:pPr marL="457200" lvl="0" indent="-393700" algn="l" rtl="0">
              <a:lnSpc>
                <a:spcPct val="100000"/>
              </a:lnSpc>
              <a:spcBef>
                <a:spcPts val="0"/>
              </a:spcBef>
              <a:spcAft>
                <a:spcPts val="0"/>
              </a:spcAft>
              <a:buSzPts val="2600"/>
              <a:buChar char="●"/>
            </a:pPr>
            <a:r>
              <a:rPr lang="en-US" sz="2600" b="1"/>
              <a:t>Augmentation</a:t>
            </a:r>
            <a:r>
              <a:rPr lang="en-US" sz="2600"/>
              <a:t>: Using Quizlet or similar digital flashcards with interactive features like flipping, shuffling, and self-paced quizzes.</a:t>
            </a:r>
            <a:endParaRPr sz="2600"/>
          </a:p>
          <a:p>
            <a:pPr marL="457200" lvl="0" indent="0" algn="l" rtl="0">
              <a:lnSpc>
                <a:spcPct val="100000"/>
              </a:lnSpc>
              <a:spcBef>
                <a:spcPts val="0"/>
              </a:spcBef>
              <a:spcAft>
                <a:spcPts val="0"/>
              </a:spcAft>
              <a:buSzPts val="3000"/>
              <a:buNone/>
            </a:pPr>
            <a:endParaRPr sz="2600"/>
          </a:p>
          <a:p>
            <a:pPr marL="457200" lvl="0" indent="-393700" algn="l" rtl="0">
              <a:lnSpc>
                <a:spcPct val="100000"/>
              </a:lnSpc>
              <a:spcBef>
                <a:spcPts val="0"/>
              </a:spcBef>
              <a:spcAft>
                <a:spcPts val="0"/>
              </a:spcAft>
              <a:buSzPts val="2600"/>
              <a:buChar char="●"/>
            </a:pPr>
            <a:r>
              <a:rPr lang="en-US" sz="2600" b="1"/>
              <a:t>Modification</a:t>
            </a:r>
            <a:r>
              <a:rPr lang="en-US" sz="2600"/>
              <a:t>: Collaboratively editing a document in real-time using Google Docs for interactive and collaborative writing tasks.</a:t>
            </a:r>
            <a:endParaRPr sz="2600"/>
          </a:p>
          <a:p>
            <a:pPr marL="457200" lvl="0" indent="0" algn="l" rtl="0">
              <a:lnSpc>
                <a:spcPct val="100000"/>
              </a:lnSpc>
              <a:spcBef>
                <a:spcPts val="0"/>
              </a:spcBef>
              <a:spcAft>
                <a:spcPts val="0"/>
              </a:spcAft>
              <a:buSzPts val="3000"/>
              <a:buNone/>
            </a:pPr>
            <a:endParaRPr sz="2600"/>
          </a:p>
          <a:p>
            <a:pPr marL="457200" lvl="0" indent="-393700" algn="l" rtl="0">
              <a:lnSpc>
                <a:spcPct val="100000"/>
              </a:lnSpc>
              <a:spcBef>
                <a:spcPts val="0"/>
              </a:spcBef>
              <a:spcAft>
                <a:spcPts val="0"/>
              </a:spcAft>
              <a:buSzPts val="2600"/>
              <a:buChar char="●"/>
            </a:pPr>
            <a:r>
              <a:rPr lang="en-US" sz="2600" b="1"/>
              <a:t>Redefinition</a:t>
            </a:r>
            <a:r>
              <a:rPr lang="en-US" sz="2600"/>
              <a:t>: Creating multimedia presentations with embedded videos, interactive elements, and hyperlinks using software like Prezi or PowerPoint for immersive and interactive learning experiences.</a:t>
            </a:r>
            <a:endParaRPr sz="2600"/>
          </a:p>
          <a:p>
            <a:pPr marL="0" lvl="0" indent="0" algn="l" rtl="0">
              <a:lnSpc>
                <a:spcPct val="100000"/>
              </a:lnSpc>
              <a:spcBef>
                <a:spcPts val="0"/>
              </a:spcBef>
              <a:spcAft>
                <a:spcPts val="0"/>
              </a:spcAft>
              <a:buSzPts val="3000"/>
              <a:buNone/>
            </a:pPr>
            <a:endParaRPr sz="2100"/>
          </a:p>
        </p:txBody>
      </p:sp>
      <p:pic>
        <p:nvPicPr>
          <p:cNvPr id="106" name="Google Shape;106;g2509810cb1c_0_0" title="Icon explore"/>
          <p:cNvPicPr preferRelativeResize="0"/>
          <p:nvPr/>
        </p:nvPicPr>
        <p:blipFill rotWithShape="1">
          <a:blip r:embed="rId3">
            <a:alphaModFix/>
          </a:blip>
          <a:srcRect/>
          <a:stretch/>
        </p:blipFill>
        <p:spPr>
          <a:xfrm>
            <a:off x="10897738" y="5578750"/>
            <a:ext cx="1294273" cy="1164850"/>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10"/>
        <p:cNvGrpSpPr/>
        <p:nvPr/>
      </p:nvGrpSpPr>
      <p:grpSpPr>
        <a:xfrm>
          <a:off x="0" y="0"/>
          <a:ext cx="0" cy="0"/>
          <a:chOff x="0" y="0"/>
          <a:chExt cx="0" cy="0"/>
        </a:xfrm>
      </p:grpSpPr>
      <p:sp>
        <p:nvSpPr>
          <p:cNvPr id="111" name="Google Shape;111;g252705ee162_0_2"/>
          <p:cNvSpPr txBox="1">
            <a:spLocks noGrp="1"/>
          </p:cNvSpPr>
          <p:nvPr>
            <p:ph type="ctrTitle"/>
          </p:nvPr>
        </p:nvSpPr>
        <p:spPr>
          <a:xfrm>
            <a:off x="2194559" y="109728"/>
            <a:ext cx="7598700" cy="621900"/>
          </a:xfrm>
          <a:prstGeom prst="rect">
            <a:avLst/>
          </a:prstGeom>
          <a:noFill/>
          <a:ln>
            <a:noFill/>
          </a:ln>
        </p:spPr>
        <p:txBody>
          <a:bodyPr spcFirstLastPara="1" wrap="square" lIns="91425" tIns="45700" rIns="91425" bIns="45700" anchor="ctr" anchorCtr="0">
            <a:normAutofit/>
          </a:bodyPr>
          <a:lstStyle/>
          <a:p>
            <a:pPr marL="0" lvl="0" indent="0" algn="l" rtl="0">
              <a:lnSpc>
                <a:spcPct val="100000"/>
              </a:lnSpc>
              <a:spcBef>
                <a:spcPts val="0"/>
              </a:spcBef>
              <a:spcAft>
                <a:spcPts val="0"/>
              </a:spcAft>
              <a:buSzPts val="2800"/>
              <a:buNone/>
            </a:pPr>
            <a:r>
              <a:rPr lang="en-US"/>
              <a:t>SAMR in Practice</a:t>
            </a:r>
            <a:endParaRPr/>
          </a:p>
        </p:txBody>
      </p:sp>
      <p:sp>
        <p:nvSpPr>
          <p:cNvPr id="112" name="Google Shape;112;g252705ee162_0_2"/>
          <p:cNvSpPr txBox="1">
            <a:spLocks noGrp="1"/>
          </p:cNvSpPr>
          <p:nvPr>
            <p:ph type="subTitle" idx="1"/>
          </p:nvPr>
        </p:nvSpPr>
        <p:spPr>
          <a:xfrm>
            <a:off x="557325" y="1509475"/>
            <a:ext cx="7672200" cy="42879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3000"/>
              <a:buNone/>
            </a:pPr>
            <a:r>
              <a:rPr lang="en-US" b="1"/>
              <a:t>Exploring a micro-learning experience</a:t>
            </a:r>
            <a:endParaRPr/>
          </a:p>
          <a:p>
            <a:pPr marL="457200" lvl="0" indent="0" algn="l" rtl="0">
              <a:lnSpc>
                <a:spcPct val="100000"/>
              </a:lnSpc>
              <a:spcBef>
                <a:spcPts val="0"/>
              </a:spcBef>
              <a:spcAft>
                <a:spcPts val="0"/>
              </a:spcAft>
              <a:buSzPts val="3000"/>
              <a:buNone/>
            </a:pPr>
            <a:endParaRPr/>
          </a:p>
          <a:p>
            <a:pPr marL="457200" lvl="0" indent="-406400" algn="l" rtl="0">
              <a:lnSpc>
                <a:spcPct val="100000"/>
              </a:lnSpc>
              <a:spcBef>
                <a:spcPts val="0"/>
              </a:spcBef>
              <a:spcAft>
                <a:spcPts val="0"/>
              </a:spcAft>
              <a:buSzPts val="2800"/>
              <a:buChar char="●"/>
            </a:pPr>
            <a:r>
              <a:rPr lang="en-US" sz="2800"/>
              <a:t>ISTE’s SkillRise Initiative has developed a micro-learning experience that showcases the SAMR model</a:t>
            </a:r>
            <a:br>
              <a:rPr lang="en-US" sz="2800"/>
            </a:br>
            <a:endParaRPr sz="2800"/>
          </a:p>
          <a:p>
            <a:pPr marL="457200" lvl="0" indent="-406400" algn="l" rtl="0">
              <a:lnSpc>
                <a:spcPct val="100000"/>
              </a:lnSpc>
              <a:spcBef>
                <a:spcPts val="0"/>
              </a:spcBef>
              <a:spcAft>
                <a:spcPts val="0"/>
              </a:spcAft>
              <a:buSzPts val="2800"/>
              <a:buChar char="●"/>
            </a:pPr>
            <a:r>
              <a:rPr lang="en-US" sz="2800"/>
              <a:t>Visit </a:t>
            </a:r>
            <a:r>
              <a:rPr lang="en-US" sz="2800" b="1">
                <a:solidFill>
                  <a:srgbClr val="145698"/>
                </a:solidFill>
              </a:rPr>
              <a:t>mle.skillrise.org/techtransformations</a:t>
            </a:r>
            <a:r>
              <a:rPr lang="en-US" sz="2800" b="1"/>
              <a:t> </a:t>
            </a:r>
            <a:r>
              <a:rPr lang="en-US" sz="2800"/>
              <a:t>to “play” the story (it’s mobile-friendly)</a:t>
            </a:r>
            <a:endParaRPr sz="2800"/>
          </a:p>
        </p:txBody>
      </p:sp>
      <p:pic>
        <p:nvPicPr>
          <p:cNvPr id="113" name="Google Shape;113;g252705ee162_0_2" descr="The SkillRise Profile of a Lifelong Learner graphic">
            <a:hlinkClick r:id="rId3"/>
          </p:cNvPr>
          <p:cNvPicPr preferRelativeResize="0"/>
          <p:nvPr/>
        </p:nvPicPr>
        <p:blipFill rotWithShape="1">
          <a:blip r:embed="rId4">
            <a:alphaModFix/>
          </a:blip>
          <a:srcRect/>
          <a:stretch/>
        </p:blipFill>
        <p:spPr>
          <a:xfrm>
            <a:off x="8621475" y="1837950"/>
            <a:ext cx="3223050" cy="3182101"/>
          </a:xfrm>
          <a:prstGeom prst="rect">
            <a:avLst/>
          </a:prstGeom>
          <a:noFill/>
          <a:ln>
            <a:noFill/>
          </a:ln>
        </p:spPr>
      </p:pic>
      <p:pic>
        <p:nvPicPr>
          <p:cNvPr id="114" name="Google Shape;114;g252705ee162_0_2" title="Icon explore"/>
          <p:cNvPicPr preferRelativeResize="0"/>
          <p:nvPr/>
        </p:nvPicPr>
        <p:blipFill rotWithShape="1">
          <a:blip r:embed="rId5">
            <a:alphaModFix/>
          </a:blip>
          <a:srcRect/>
          <a:stretch/>
        </p:blipFill>
        <p:spPr>
          <a:xfrm>
            <a:off x="10897738" y="5578750"/>
            <a:ext cx="1294273" cy="1164850"/>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18"/>
        <p:cNvGrpSpPr/>
        <p:nvPr/>
      </p:nvGrpSpPr>
      <p:grpSpPr>
        <a:xfrm>
          <a:off x="0" y="0"/>
          <a:ext cx="0" cy="0"/>
          <a:chOff x="0" y="0"/>
          <a:chExt cx="0" cy="0"/>
        </a:xfrm>
      </p:grpSpPr>
      <p:sp>
        <p:nvSpPr>
          <p:cNvPr id="119" name="Google Shape;119;g24cb1d26e2c_0_59"/>
          <p:cNvSpPr txBox="1">
            <a:spLocks noGrp="1"/>
          </p:cNvSpPr>
          <p:nvPr>
            <p:ph type="ctrTitle"/>
          </p:nvPr>
        </p:nvSpPr>
        <p:spPr>
          <a:xfrm>
            <a:off x="2194559" y="109728"/>
            <a:ext cx="7598700" cy="621900"/>
          </a:xfrm>
          <a:prstGeom prst="rect">
            <a:avLst/>
          </a:prstGeom>
          <a:noFill/>
          <a:ln>
            <a:noFill/>
          </a:ln>
        </p:spPr>
        <p:txBody>
          <a:bodyPr spcFirstLastPara="1" wrap="square" lIns="91425" tIns="45700" rIns="91425" bIns="45700" anchor="ctr" anchorCtr="0">
            <a:normAutofit/>
          </a:bodyPr>
          <a:lstStyle/>
          <a:p>
            <a:pPr marL="0" lvl="0" indent="0" algn="l" rtl="0">
              <a:lnSpc>
                <a:spcPct val="100000"/>
              </a:lnSpc>
              <a:spcBef>
                <a:spcPts val="0"/>
              </a:spcBef>
              <a:spcAft>
                <a:spcPts val="0"/>
              </a:spcAft>
              <a:buSzPts val="2800"/>
              <a:buNone/>
            </a:pPr>
            <a:r>
              <a:rPr lang="en-US"/>
              <a:t>Applying SAMR: Social Studies</a:t>
            </a:r>
            <a:endParaRPr/>
          </a:p>
        </p:txBody>
      </p:sp>
      <p:sp>
        <p:nvSpPr>
          <p:cNvPr id="120" name="Google Shape;120;g24cb1d26e2c_0_59"/>
          <p:cNvSpPr txBox="1">
            <a:spLocks noGrp="1"/>
          </p:cNvSpPr>
          <p:nvPr>
            <p:ph type="subTitle" idx="1"/>
          </p:nvPr>
        </p:nvSpPr>
        <p:spPr>
          <a:xfrm>
            <a:off x="246425" y="1253425"/>
            <a:ext cx="8839800" cy="5493300"/>
          </a:xfrm>
          <a:prstGeom prst="rect">
            <a:avLst/>
          </a:prstGeom>
          <a:noFill/>
          <a:ln>
            <a:noFill/>
          </a:ln>
        </p:spPr>
        <p:txBody>
          <a:bodyPr spcFirstLastPara="1" wrap="square" lIns="91425" tIns="45700" rIns="91425" bIns="45700" anchor="t" anchorCtr="0">
            <a:noAutofit/>
          </a:bodyPr>
          <a:lstStyle/>
          <a:p>
            <a:pPr marL="457200" lvl="0" indent="-419100" algn="l" rtl="0">
              <a:lnSpc>
                <a:spcPct val="100000"/>
              </a:lnSpc>
              <a:spcBef>
                <a:spcPts val="0"/>
              </a:spcBef>
              <a:spcAft>
                <a:spcPts val="0"/>
              </a:spcAft>
              <a:buSzPts val="3000"/>
              <a:buChar char="●"/>
            </a:pPr>
            <a:r>
              <a:rPr lang="en-US" b="1"/>
              <a:t>Subject area</a:t>
            </a:r>
            <a:r>
              <a:rPr lang="en-US"/>
              <a:t>: Social Studies</a:t>
            </a:r>
            <a:endParaRPr/>
          </a:p>
          <a:p>
            <a:pPr marL="457200" lvl="0" indent="0" algn="l" rtl="0">
              <a:lnSpc>
                <a:spcPct val="100000"/>
              </a:lnSpc>
              <a:spcBef>
                <a:spcPts val="0"/>
              </a:spcBef>
              <a:spcAft>
                <a:spcPts val="0"/>
              </a:spcAft>
              <a:buSzPts val="3000"/>
              <a:buNone/>
            </a:pPr>
            <a:endParaRPr/>
          </a:p>
          <a:p>
            <a:pPr marL="457200" lvl="0" indent="-419100" algn="l" rtl="0">
              <a:lnSpc>
                <a:spcPct val="100000"/>
              </a:lnSpc>
              <a:spcBef>
                <a:spcPts val="0"/>
              </a:spcBef>
              <a:spcAft>
                <a:spcPts val="0"/>
              </a:spcAft>
              <a:buSzPts val="3000"/>
              <a:buChar char="●"/>
            </a:pPr>
            <a:r>
              <a:rPr lang="en-US" b="1"/>
              <a:t>Context</a:t>
            </a:r>
            <a:r>
              <a:rPr lang="en-US"/>
              <a:t>: Students are studying a historical event, such as the American Revolution.</a:t>
            </a:r>
            <a:endParaRPr/>
          </a:p>
          <a:p>
            <a:pPr marL="457200" lvl="0" indent="0" algn="l" rtl="0">
              <a:lnSpc>
                <a:spcPct val="100000"/>
              </a:lnSpc>
              <a:spcBef>
                <a:spcPts val="0"/>
              </a:spcBef>
              <a:spcAft>
                <a:spcPts val="0"/>
              </a:spcAft>
              <a:buSzPts val="3000"/>
              <a:buNone/>
            </a:pPr>
            <a:endParaRPr/>
          </a:p>
          <a:p>
            <a:pPr marL="457200" lvl="0" indent="-419100" algn="l" rtl="0">
              <a:lnSpc>
                <a:spcPct val="100000"/>
              </a:lnSpc>
              <a:spcBef>
                <a:spcPts val="0"/>
              </a:spcBef>
              <a:spcAft>
                <a:spcPts val="0"/>
              </a:spcAft>
              <a:buSzPts val="3000"/>
              <a:buChar char="●"/>
            </a:pPr>
            <a:r>
              <a:rPr lang="en-US" b="1"/>
              <a:t>Current lesson task</a:t>
            </a:r>
            <a:r>
              <a:rPr lang="en-US"/>
              <a:t>: Students create a poster using graphics software to display key facts and figures.</a:t>
            </a:r>
            <a:endParaRPr/>
          </a:p>
          <a:p>
            <a:pPr marL="0" lvl="0" indent="0" algn="l" rtl="0">
              <a:lnSpc>
                <a:spcPct val="100000"/>
              </a:lnSpc>
              <a:spcBef>
                <a:spcPts val="0"/>
              </a:spcBef>
              <a:spcAft>
                <a:spcPts val="0"/>
              </a:spcAft>
              <a:buSzPts val="3000"/>
              <a:buNone/>
            </a:pPr>
            <a:endParaRPr/>
          </a:p>
          <a:p>
            <a:pPr marL="457200" lvl="0" indent="-419100" algn="l" rtl="0">
              <a:lnSpc>
                <a:spcPct val="100000"/>
              </a:lnSpc>
              <a:spcBef>
                <a:spcPts val="0"/>
              </a:spcBef>
              <a:spcAft>
                <a:spcPts val="0"/>
              </a:spcAft>
              <a:buSzPts val="3000"/>
              <a:buChar char="❓"/>
            </a:pPr>
            <a:r>
              <a:rPr lang="en-US">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10"/>
                  </a:ext>
                </a:extLst>
              </a:rPr>
              <a:t>What could be next for SAMR</a:t>
            </a:r>
            <a:r>
              <a:rPr lang="en-US"/>
              <a:t> _____________?</a:t>
            </a:r>
            <a:endParaRPr/>
          </a:p>
          <a:p>
            <a:pPr marL="0" lvl="0" indent="0" algn="l" rtl="0">
              <a:lnSpc>
                <a:spcPct val="100000"/>
              </a:lnSpc>
              <a:spcBef>
                <a:spcPts val="0"/>
              </a:spcBef>
              <a:spcAft>
                <a:spcPts val="0"/>
              </a:spcAft>
              <a:buSzPts val="3000"/>
              <a:buNone/>
            </a:pPr>
            <a:endParaRPr/>
          </a:p>
        </p:txBody>
      </p:sp>
      <p:pic>
        <p:nvPicPr>
          <p:cNvPr id="121" name="Google Shape;121;g24cb1d26e2c_0_59" descr="A person sitting on the floor with a computer and books&#10;"/>
          <p:cNvPicPr preferRelativeResize="0"/>
          <p:nvPr/>
        </p:nvPicPr>
        <p:blipFill rotWithShape="1">
          <a:blip r:embed="rId3">
            <a:alphaModFix/>
          </a:blip>
          <a:srcRect/>
          <a:stretch/>
        </p:blipFill>
        <p:spPr>
          <a:xfrm>
            <a:off x="8591075" y="1253425"/>
            <a:ext cx="3250500" cy="2307850"/>
          </a:xfrm>
          <a:prstGeom prst="rect">
            <a:avLst/>
          </a:prstGeom>
          <a:noFill/>
          <a:ln>
            <a:noFill/>
          </a:ln>
        </p:spPr>
      </p:pic>
      <p:pic>
        <p:nvPicPr>
          <p:cNvPr id="122" name="Google Shape;122;g24cb1d26e2c_0_59" title="Icon revise"/>
          <p:cNvPicPr preferRelativeResize="0"/>
          <p:nvPr/>
        </p:nvPicPr>
        <p:blipFill rotWithShape="1">
          <a:blip r:embed="rId4">
            <a:alphaModFix/>
          </a:blip>
          <a:srcRect/>
          <a:stretch/>
        </p:blipFill>
        <p:spPr>
          <a:xfrm>
            <a:off x="10885824" y="5534825"/>
            <a:ext cx="1262400" cy="1211912"/>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26"/>
        <p:cNvGrpSpPr/>
        <p:nvPr/>
      </p:nvGrpSpPr>
      <p:grpSpPr>
        <a:xfrm>
          <a:off x="0" y="0"/>
          <a:ext cx="0" cy="0"/>
          <a:chOff x="0" y="0"/>
          <a:chExt cx="0" cy="0"/>
        </a:xfrm>
      </p:grpSpPr>
      <p:sp>
        <p:nvSpPr>
          <p:cNvPr id="127" name="Google Shape;127;g24cb1d26e2c_0_69"/>
          <p:cNvSpPr txBox="1">
            <a:spLocks noGrp="1"/>
          </p:cNvSpPr>
          <p:nvPr>
            <p:ph type="ctrTitle"/>
          </p:nvPr>
        </p:nvSpPr>
        <p:spPr>
          <a:xfrm>
            <a:off x="2194559" y="109728"/>
            <a:ext cx="7598700" cy="621900"/>
          </a:xfrm>
          <a:prstGeom prst="rect">
            <a:avLst/>
          </a:prstGeom>
          <a:noFill/>
          <a:ln>
            <a:noFill/>
          </a:ln>
        </p:spPr>
        <p:txBody>
          <a:bodyPr spcFirstLastPara="1" wrap="square" lIns="91425" tIns="45700" rIns="91425" bIns="45700" anchor="ctr" anchorCtr="0">
            <a:normAutofit/>
          </a:bodyPr>
          <a:lstStyle/>
          <a:p>
            <a:pPr marL="0" lvl="0" indent="0" algn="l" rtl="0">
              <a:lnSpc>
                <a:spcPct val="100000"/>
              </a:lnSpc>
              <a:spcBef>
                <a:spcPts val="0"/>
              </a:spcBef>
              <a:spcAft>
                <a:spcPts val="0"/>
              </a:spcAft>
              <a:buSzPts val="2800"/>
              <a:buNone/>
            </a:pPr>
            <a:r>
              <a:rPr lang="en-US"/>
              <a:t>Applying SAMR: Language Arts</a:t>
            </a:r>
            <a:endParaRPr/>
          </a:p>
        </p:txBody>
      </p:sp>
      <p:sp>
        <p:nvSpPr>
          <p:cNvPr id="128" name="Google Shape;128;g24cb1d26e2c_0_69"/>
          <p:cNvSpPr txBox="1">
            <a:spLocks noGrp="1"/>
          </p:cNvSpPr>
          <p:nvPr>
            <p:ph type="subTitle" idx="1"/>
          </p:nvPr>
        </p:nvSpPr>
        <p:spPr>
          <a:xfrm>
            <a:off x="246425" y="1253425"/>
            <a:ext cx="8889300" cy="5493300"/>
          </a:xfrm>
          <a:prstGeom prst="rect">
            <a:avLst/>
          </a:prstGeom>
          <a:noFill/>
          <a:ln>
            <a:noFill/>
          </a:ln>
        </p:spPr>
        <p:txBody>
          <a:bodyPr spcFirstLastPara="1" wrap="square" lIns="91425" tIns="45700" rIns="91425" bIns="45700" anchor="t" anchorCtr="0">
            <a:noAutofit/>
          </a:bodyPr>
          <a:lstStyle/>
          <a:p>
            <a:pPr marL="457200" lvl="0" indent="-419100" algn="l" rtl="0">
              <a:lnSpc>
                <a:spcPct val="100000"/>
              </a:lnSpc>
              <a:spcBef>
                <a:spcPts val="0"/>
              </a:spcBef>
              <a:spcAft>
                <a:spcPts val="0"/>
              </a:spcAft>
              <a:buSzPts val="3000"/>
              <a:buChar char="●"/>
            </a:pPr>
            <a:r>
              <a:rPr lang="en-US" b="1"/>
              <a:t>Subject area</a:t>
            </a:r>
            <a:r>
              <a:rPr lang="en-US"/>
              <a:t>: Language Arts</a:t>
            </a:r>
            <a:endParaRPr/>
          </a:p>
          <a:p>
            <a:pPr marL="457200" lvl="0" indent="0" algn="l" rtl="0">
              <a:lnSpc>
                <a:spcPct val="100000"/>
              </a:lnSpc>
              <a:spcBef>
                <a:spcPts val="0"/>
              </a:spcBef>
              <a:spcAft>
                <a:spcPts val="0"/>
              </a:spcAft>
              <a:buSzPts val="3000"/>
              <a:buNone/>
            </a:pPr>
            <a:endParaRPr/>
          </a:p>
          <a:p>
            <a:pPr marL="457200" lvl="0" indent="-419100" algn="l" rtl="0">
              <a:lnSpc>
                <a:spcPct val="100000"/>
              </a:lnSpc>
              <a:spcBef>
                <a:spcPts val="0"/>
              </a:spcBef>
              <a:spcAft>
                <a:spcPts val="0"/>
              </a:spcAft>
              <a:buSzPts val="3000"/>
              <a:buChar char="●"/>
            </a:pPr>
            <a:r>
              <a:rPr lang="en-US" b="1"/>
              <a:t>Context</a:t>
            </a:r>
            <a:r>
              <a:rPr lang="en-US"/>
              <a:t>: Students are reading a novel and analyzing the characters and themes.</a:t>
            </a:r>
            <a:endParaRPr/>
          </a:p>
          <a:p>
            <a:pPr marL="457200" lvl="0" indent="0" algn="l" rtl="0">
              <a:lnSpc>
                <a:spcPct val="100000"/>
              </a:lnSpc>
              <a:spcBef>
                <a:spcPts val="0"/>
              </a:spcBef>
              <a:spcAft>
                <a:spcPts val="0"/>
              </a:spcAft>
              <a:buSzPts val="3000"/>
              <a:buNone/>
            </a:pPr>
            <a:endParaRPr/>
          </a:p>
          <a:p>
            <a:pPr marL="457200" lvl="0" indent="-419100" algn="l" rtl="0">
              <a:lnSpc>
                <a:spcPct val="100000"/>
              </a:lnSpc>
              <a:spcBef>
                <a:spcPts val="0"/>
              </a:spcBef>
              <a:spcAft>
                <a:spcPts val="0"/>
              </a:spcAft>
              <a:buSzPts val="3000"/>
              <a:buChar char="●"/>
            </a:pPr>
            <a:r>
              <a:rPr lang="en-US" b="1"/>
              <a:t>Current lesson task</a:t>
            </a:r>
            <a:r>
              <a:rPr lang="en-US"/>
              <a:t>: Students write a traditional book report using a word processing software.</a:t>
            </a:r>
            <a:endParaRPr/>
          </a:p>
          <a:p>
            <a:pPr marL="0" lvl="0" indent="0" algn="l" rtl="0">
              <a:lnSpc>
                <a:spcPct val="100000"/>
              </a:lnSpc>
              <a:spcBef>
                <a:spcPts val="0"/>
              </a:spcBef>
              <a:spcAft>
                <a:spcPts val="0"/>
              </a:spcAft>
              <a:buSzPts val="3000"/>
              <a:buNone/>
            </a:pPr>
            <a:endParaRPr/>
          </a:p>
          <a:p>
            <a:pPr marL="457200" lvl="0" indent="-419100" algn="l" rtl="0">
              <a:lnSpc>
                <a:spcPct val="100000"/>
              </a:lnSpc>
              <a:spcBef>
                <a:spcPts val="0"/>
              </a:spcBef>
              <a:spcAft>
                <a:spcPts val="0"/>
              </a:spcAft>
              <a:buSzPts val="3000"/>
              <a:buChar char="❓"/>
            </a:pPr>
            <a:r>
              <a:rPr lang="en-US"/>
              <a:t>What could be next for SAMR _____________?</a:t>
            </a:r>
            <a:endParaRPr/>
          </a:p>
          <a:p>
            <a:pPr marL="0" lvl="0" indent="0" algn="l" rtl="0">
              <a:lnSpc>
                <a:spcPct val="100000"/>
              </a:lnSpc>
              <a:spcBef>
                <a:spcPts val="0"/>
              </a:spcBef>
              <a:spcAft>
                <a:spcPts val="0"/>
              </a:spcAft>
              <a:buSzPts val="3000"/>
              <a:buNone/>
            </a:pPr>
            <a:endParaRPr/>
          </a:p>
          <a:p>
            <a:pPr marL="0" lvl="0" indent="0" algn="l" rtl="0">
              <a:lnSpc>
                <a:spcPct val="100000"/>
              </a:lnSpc>
              <a:spcBef>
                <a:spcPts val="0"/>
              </a:spcBef>
              <a:spcAft>
                <a:spcPts val="0"/>
              </a:spcAft>
              <a:buSzPts val="3000"/>
              <a:buNone/>
            </a:pPr>
            <a:endParaRPr/>
          </a:p>
          <a:p>
            <a:pPr marL="0" lvl="0" indent="0" algn="l" rtl="0">
              <a:lnSpc>
                <a:spcPct val="100000"/>
              </a:lnSpc>
              <a:spcBef>
                <a:spcPts val="0"/>
              </a:spcBef>
              <a:spcAft>
                <a:spcPts val="0"/>
              </a:spcAft>
              <a:buSzPts val="3000"/>
              <a:buNone/>
            </a:pPr>
            <a:endParaRPr/>
          </a:p>
        </p:txBody>
      </p:sp>
      <p:pic>
        <p:nvPicPr>
          <p:cNvPr id="129" name="Google Shape;129;g24cb1d26e2c_0_69" title="language arts illustration"/>
          <p:cNvPicPr preferRelativeResize="0"/>
          <p:nvPr/>
        </p:nvPicPr>
        <p:blipFill rotWithShape="1">
          <a:blip r:embed="rId3">
            <a:alphaModFix/>
          </a:blip>
          <a:srcRect/>
          <a:stretch/>
        </p:blipFill>
        <p:spPr>
          <a:xfrm>
            <a:off x="9135725" y="1253428"/>
            <a:ext cx="2751475" cy="2751475"/>
          </a:xfrm>
          <a:prstGeom prst="rect">
            <a:avLst/>
          </a:prstGeom>
          <a:noFill/>
          <a:ln>
            <a:noFill/>
          </a:ln>
        </p:spPr>
      </p:pic>
      <p:pic>
        <p:nvPicPr>
          <p:cNvPr id="130" name="Google Shape;130;g24cb1d26e2c_0_69" title="Icon revise"/>
          <p:cNvPicPr preferRelativeResize="0"/>
          <p:nvPr/>
        </p:nvPicPr>
        <p:blipFill rotWithShape="1">
          <a:blip r:embed="rId4">
            <a:alphaModFix/>
          </a:blip>
          <a:srcRect/>
          <a:stretch/>
        </p:blipFill>
        <p:spPr>
          <a:xfrm>
            <a:off x="10885824" y="5534825"/>
            <a:ext cx="1262400" cy="1211912"/>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34"/>
        <p:cNvGrpSpPr/>
        <p:nvPr/>
      </p:nvGrpSpPr>
      <p:grpSpPr>
        <a:xfrm>
          <a:off x="0" y="0"/>
          <a:ext cx="0" cy="0"/>
          <a:chOff x="0" y="0"/>
          <a:chExt cx="0" cy="0"/>
        </a:xfrm>
      </p:grpSpPr>
      <p:sp>
        <p:nvSpPr>
          <p:cNvPr id="135" name="Google Shape;135;g24cb1d26e2c_0_79"/>
          <p:cNvSpPr txBox="1">
            <a:spLocks noGrp="1"/>
          </p:cNvSpPr>
          <p:nvPr>
            <p:ph type="ctrTitle"/>
          </p:nvPr>
        </p:nvSpPr>
        <p:spPr>
          <a:xfrm>
            <a:off x="2194559" y="109728"/>
            <a:ext cx="7598700" cy="621900"/>
          </a:xfrm>
          <a:prstGeom prst="rect">
            <a:avLst/>
          </a:prstGeom>
          <a:noFill/>
          <a:ln>
            <a:noFill/>
          </a:ln>
        </p:spPr>
        <p:txBody>
          <a:bodyPr spcFirstLastPara="1" wrap="square" lIns="91425" tIns="45700" rIns="91425" bIns="45700" anchor="ctr" anchorCtr="0">
            <a:normAutofit/>
          </a:bodyPr>
          <a:lstStyle/>
          <a:p>
            <a:pPr marL="0" lvl="0" indent="0" algn="l" rtl="0">
              <a:lnSpc>
                <a:spcPct val="100000"/>
              </a:lnSpc>
              <a:spcBef>
                <a:spcPts val="0"/>
              </a:spcBef>
              <a:spcAft>
                <a:spcPts val="0"/>
              </a:spcAft>
              <a:buSzPts val="2800"/>
              <a:buNone/>
            </a:pPr>
            <a:r>
              <a:rPr lang="en-US"/>
              <a:t>Applying SAMR: Math</a:t>
            </a:r>
            <a:endParaRPr/>
          </a:p>
        </p:txBody>
      </p:sp>
      <p:sp>
        <p:nvSpPr>
          <p:cNvPr id="136" name="Google Shape;136;g24cb1d26e2c_0_79"/>
          <p:cNvSpPr txBox="1">
            <a:spLocks noGrp="1"/>
          </p:cNvSpPr>
          <p:nvPr>
            <p:ph type="subTitle" idx="1"/>
          </p:nvPr>
        </p:nvSpPr>
        <p:spPr>
          <a:xfrm>
            <a:off x="246425" y="1253425"/>
            <a:ext cx="8889300" cy="5493300"/>
          </a:xfrm>
          <a:prstGeom prst="rect">
            <a:avLst/>
          </a:prstGeom>
          <a:noFill/>
          <a:ln>
            <a:noFill/>
          </a:ln>
        </p:spPr>
        <p:txBody>
          <a:bodyPr spcFirstLastPara="1" wrap="square" lIns="91425" tIns="45700" rIns="91425" bIns="45700" anchor="t" anchorCtr="0">
            <a:noAutofit/>
          </a:bodyPr>
          <a:lstStyle/>
          <a:p>
            <a:pPr marL="457200" lvl="0" indent="-419100" algn="l" rtl="0">
              <a:lnSpc>
                <a:spcPct val="100000"/>
              </a:lnSpc>
              <a:spcBef>
                <a:spcPts val="0"/>
              </a:spcBef>
              <a:spcAft>
                <a:spcPts val="0"/>
              </a:spcAft>
              <a:buSzPts val="3000"/>
              <a:buChar char="●"/>
            </a:pPr>
            <a:r>
              <a:rPr lang="en-US" b="1"/>
              <a:t>Subject area</a:t>
            </a:r>
            <a:r>
              <a:rPr lang="en-US"/>
              <a:t>: Math</a:t>
            </a:r>
            <a:endParaRPr/>
          </a:p>
          <a:p>
            <a:pPr marL="457200" lvl="0" indent="0" algn="l" rtl="0">
              <a:lnSpc>
                <a:spcPct val="100000"/>
              </a:lnSpc>
              <a:spcBef>
                <a:spcPts val="0"/>
              </a:spcBef>
              <a:spcAft>
                <a:spcPts val="0"/>
              </a:spcAft>
              <a:buSzPts val="3000"/>
              <a:buNone/>
            </a:pPr>
            <a:endParaRPr/>
          </a:p>
          <a:p>
            <a:pPr marL="457200" lvl="0" indent="-419100" algn="l" rtl="0">
              <a:lnSpc>
                <a:spcPct val="100000"/>
              </a:lnSpc>
              <a:spcBef>
                <a:spcPts val="0"/>
              </a:spcBef>
              <a:spcAft>
                <a:spcPts val="0"/>
              </a:spcAft>
              <a:buSzPts val="3000"/>
              <a:buChar char="●"/>
            </a:pPr>
            <a:r>
              <a:rPr lang="en-US" b="1"/>
              <a:t>Context</a:t>
            </a:r>
            <a:r>
              <a:rPr lang="en-US"/>
              <a:t>: Students are learning about geometry and identifying different shapes.</a:t>
            </a:r>
            <a:endParaRPr/>
          </a:p>
          <a:p>
            <a:pPr marL="457200" lvl="0" indent="0" algn="l" rtl="0">
              <a:lnSpc>
                <a:spcPct val="100000"/>
              </a:lnSpc>
              <a:spcBef>
                <a:spcPts val="0"/>
              </a:spcBef>
              <a:spcAft>
                <a:spcPts val="0"/>
              </a:spcAft>
              <a:buSzPts val="3000"/>
              <a:buNone/>
            </a:pPr>
            <a:endParaRPr/>
          </a:p>
          <a:p>
            <a:pPr marL="457200" lvl="0" indent="-419100" algn="l" rtl="0">
              <a:lnSpc>
                <a:spcPct val="100000"/>
              </a:lnSpc>
              <a:spcBef>
                <a:spcPts val="0"/>
              </a:spcBef>
              <a:spcAft>
                <a:spcPts val="0"/>
              </a:spcAft>
              <a:buSzPts val="3000"/>
              <a:buChar char="●"/>
            </a:pPr>
            <a:r>
              <a:rPr lang="en-US" b="1"/>
              <a:t>Current lesson task</a:t>
            </a:r>
            <a:r>
              <a:rPr lang="en-US"/>
              <a:t>: Students use a geometry app on tablets to drag and drop shapes into categories.</a:t>
            </a:r>
            <a:endParaRPr/>
          </a:p>
          <a:p>
            <a:pPr marL="0" lvl="0" indent="0" algn="l" rtl="0">
              <a:lnSpc>
                <a:spcPct val="100000"/>
              </a:lnSpc>
              <a:spcBef>
                <a:spcPts val="0"/>
              </a:spcBef>
              <a:spcAft>
                <a:spcPts val="0"/>
              </a:spcAft>
              <a:buSzPts val="3000"/>
              <a:buNone/>
            </a:pPr>
            <a:endParaRPr/>
          </a:p>
          <a:p>
            <a:pPr marL="457200" lvl="0" indent="-419100" algn="l" rtl="0">
              <a:lnSpc>
                <a:spcPct val="100000"/>
              </a:lnSpc>
              <a:spcBef>
                <a:spcPts val="0"/>
              </a:spcBef>
              <a:spcAft>
                <a:spcPts val="0"/>
              </a:spcAft>
              <a:buSzPts val="3000"/>
              <a:buChar char="❓"/>
            </a:pPr>
            <a:r>
              <a:rPr lang="en-US"/>
              <a:t>What could be next for SAMR _____________?</a:t>
            </a:r>
            <a:endParaRPr/>
          </a:p>
          <a:p>
            <a:pPr marL="0" lvl="0" indent="0" algn="l" rtl="0">
              <a:lnSpc>
                <a:spcPct val="100000"/>
              </a:lnSpc>
              <a:spcBef>
                <a:spcPts val="0"/>
              </a:spcBef>
              <a:spcAft>
                <a:spcPts val="0"/>
              </a:spcAft>
              <a:buSzPts val="3000"/>
              <a:buNone/>
            </a:pPr>
            <a:endParaRPr/>
          </a:p>
          <a:p>
            <a:pPr marL="0" lvl="0" indent="0" algn="l" rtl="0">
              <a:lnSpc>
                <a:spcPct val="100000"/>
              </a:lnSpc>
              <a:spcBef>
                <a:spcPts val="0"/>
              </a:spcBef>
              <a:spcAft>
                <a:spcPts val="0"/>
              </a:spcAft>
              <a:buSzPts val="3000"/>
              <a:buNone/>
            </a:pPr>
            <a:endParaRPr/>
          </a:p>
        </p:txBody>
      </p:sp>
      <p:pic>
        <p:nvPicPr>
          <p:cNvPr id="137" name="Google Shape;137;g24cb1d26e2c_0_79" title="Math illustration"/>
          <p:cNvPicPr preferRelativeResize="0"/>
          <p:nvPr/>
        </p:nvPicPr>
        <p:blipFill rotWithShape="1">
          <a:blip r:embed="rId3">
            <a:alphaModFix/>
          </a:blip>
          <a:srcRect/>
          <a:stretch/>
        </p:blipFill>
        <p:spPr>
          <a:xfrm>
            <a:off x="8745911" y="1131600"/>
            <a:ext cx="3446088" cy="2297400"/>
          </a:xfrm>
          <a:prstGeom prst="rect">
            <a:avLst/>
          </a:prstGeom>
          <a:noFill/>
          <a:ln>
            <a:noFill/>
          </a:ln>
        </p:spPr>
      </p:pic>
      <p:pic>
        <p:nvPicPr>
          <p:cNvPr id="138" name="Google Shape;138;g24cb1d26e2c_0_79" title="Icon revise"/>
          <p:cNvPicPr preferRelativeResize="0"/>
          <p:nvPr/>
        </p:nvPicPr>
        <p:blipFill rotWithShape="1">
          <a:blip r:embed="rId4">
            <a:alphaModFix/>
          </a:blip>
          <a:srcRect/>
          <a:stretch/>
        </p:blipFill>
        <p:spPr>
          <a:xfrm>
            <a:off x="10885824" y="5534825"/>
            <a:ext cx="1262400" cy="1211912"/>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42"/>
        <p:cNvGrpSpPr/>
        <p:nvPr/>
      </p:nvGrpSpPr>
      <p:grpSpPr>
        <a:xfrm>
          <a:off x="0" y="0"/>
          <a:ext cx="0" cy="0"/>
          <a:chOff x="0" y="0"/>
          <a:chExt cx="0" cy="0"/>
        </a:xfrm>
      </p:grpSpPr>
      <p:sp>
        <p:nvSpPr>
          <p:cNvPr id="143" name="Google Shape;143;g24cb1d26e2c_0_90"/>
          <p:cNvSpPr txBox="1">
            <a:spLocks noGrp="1"/>
          </p:cNvSpPr>
          <p:nvPr>
            <p:ph type="ctrTitle"/>
          </p:nvPr>
        </p:nvSpPr>
        <p:spPr>
          <a:xfrm>
            <a:off x="2194559" y="109728"/>
            <a:ext cx="7598700" cy="621900"/>
          </a:xfrm>
          <a:prstGeom prst="rect">
            <a:avLst/>
          </a:prstGeom>
          <a:noFill/>
          <a:ln>
            <a:noFill/>
          </a:ln>
        </p:spPr>
        <p:txBody>
          <a:bodyPr spcFirstLastPara="1" wrap="square" lIns="91425" tIns="45700" rIns="91425" bIns="45700" anchor="ctr" anchorCtr="0">
            <a:normAutofit/>
          </a:bodyPr>
          <a:lstStyle/>
          <a:p>
            <a:pPr marL="0" lvl="0" indent="0" algn="l" rtl="0">
              <a:lnSpc>
                <a:spcPct val="100000"/>
              </a:lnSpc>
              <a:spcBef>
                <a:spcPts val="0"/>
              </a:spcBef>
              <a:spcAft>
                <a:spcPts val="0"/>
              </a:spcAft>
              <a:buSzPts val="2800"/>
              <a:buNone/>
            </a:pPr>
            <a:r>
              <a:rPr lang="en-US"/>
              <a:t>Applying SAMR: ELL / ESL</a:t>
            </a:r>
            <a:endParaRPr/>
          </a:p>
        </p:txBody>
      </p:sp>
      <p:sp>
        <p:nvSpPr>
          <p:cNvPr id="144" name="Google Shape;144;g24cb1d26e2c_0_90"/>
          <p:cNvSpPr txBox="1">
            <a:spLocks noGrp="1"/>
          </p:cNvSpPr>
          <p:nvPr>
            <p:ph type="subTitle" idx="1"/>
          </p:nvPr>
        </p:nvSpPr>
        <p:spPr>
          <a:xfrm>
            <a:off x="246425" y="948625"/>
            <a:ext cx="10597500" cy="5493300"/>
          </a:xfrm>
          <a:prstGeom prst="rect">
            <a:avLst/>
          </a:prstGeom>
          <a:noFill/>
          <a:ln>
            <a:noFill/>
          </a:ln>
        </p:spPr>
        <p:txBody>
          <a:bodyPr spcFirstLastPara="1" wrap="square" lIns="91425" tIns="45700" rIns="91425" bIns="45700" anchor="t" anchorCtr="0">
            <a:noAutofit/>
          </a:bodyPr>
          <a:lstStyle/>
          <a:p>
            <a:pPr marL="457200" lvl="0" indent="-419100" algn="l" rtl="0">
              <a:lnSpc>
                <a:spcPct val="100000"/>
              </a:lnSpc>
              <a:spcBef>
                <a:spcPts val="0"/>
              </a:spcBef>
              <a:spcAft>
                <a:spcPts val="0"/>
              </a:spcAft>
              <a:buSzPts val="3000"/>
              <a:buChar char="●"/>
            </a:pPr>
            <a:r>
              <a:rPr lang="en-US" b="1"/>
              <a:t>Subject area</a:t>
            </a:r>
            <a:r>
              <a:rPr lang="en-US"/>
              <a:t>: ELL / ESL</a:t>
            </a:r>
            <a:endParaRPr/>
          </a:p>
          <a:p>
            <a:pPr marL="457200" lvl="0" indent="0" algn="l" rtl="0">
              <a:lnSpc>
                <a:spcPct val="100000"/>
              </a:lnSpc>
              <a:spcBef>
                <a:spcPts val="0"/>
              </a:spcBef>
              <a:spcAft>
                <a:spcPts val="0"/>
              </a:spcAft>
              <a:buSzPts val="3000"/>
              <a:buNone/>
            </a:pPr>
            <a:endParaRPr/>
          </a:p>
          <a:p>
            <a:pPr marL="457200" lvl="0" indent="-419100" algn="l" rtl="0">
              <a:lnSpc>
                <a:spcPct val="100000"/>
              </a:lnSpc>
              <a:spcBef>
                <a:spcPts val="0"/>
              </a:spcBef>
              <a:spcAft>
                <a:spcPts val="0"/>
              </a:spcAft>
              <a:buSzPts val="3000"/>
              <a:buChar char="●"/>
            </a:pPr>
            <a:r>
              <a:rPr lang="en-US" b="1"/>
              <a:t>Context</a:t>
            </a:r>
            <a:r>
              <a:rPr lang="en-US"/>
              <a:t>: ESL students are practicing </a:t>
            </a:r>
            <a:endParaRPr/>
          </a:p>
          <a:p>
            <a:pPr marL="457200" lvl="0" indent="0" algn="l" rtl="0">
              <a:lnSpc>
                <a:spcPct val="100000"/>
              </a:lnSpc>
              <a:spcBef>
                <a:spcPts val="0"/>
              </a:spcBef>
              <a:spcAft>
                <a:spcPts val="0"/>
              </a:spcAft>
              <a:buSzPts val="3000"/>
              <a:buNone/>
            </a:pPr>
            <a:r>
              <a:rPr lang="en-US"/>
              <a:t>conversation skills.</a:t>
            </a:r>
            <a:endParaRPr/>
          </a:p>
          <a:p>
            <a:pPr marL="457200" lvl="0" indent="0" algn="l" rtl="0">
              <a:lnSpc>
                <a:spcPct val="100000"/>
              </a:lnSpc>
              <a:spcBef>
                <a:spcPts val="0"/>
              </a:spcBef>
              <a:spcAft>
                <a:spcPts val="0"/>
              </a:spcAft>
              <a:buSzPts val="3000"/>
              <a:buNone/>
            </a:pPr>
            <a:endParaRPr/>
          </a:p>
          <a:p>
            <a:pPr marL="457200" lvl="0" indent="-419100" algn="l" rtl="0">
              <a:lnSpc>
                <a:spcPct val="100000"/>
              </a:lnSpc>
              <a:spcBef>
                <a:spcPts val="0"/>
              </a:spcBef>
              <a:spcAft>
                <a:spcPts val="0"/>
              </a:spcAft>
              <a:buSzPts val="3000"/>
              <a:buChar char="●"/>
            </a:pPr>
            <a:r>
              <a:rPr lang="en-US" b="1"/>
              <a:t>Current lesson task</a:t>
            </a:r>
            <a:r>
              <a:rPr lang="en-US"/>
              <a:t>: Students create digital flashcards using a flashcard app, such as Quizlet, to review verb conjugations in different tenses. They can include audio pronunciations and example sentences to reinforce their understanding.</a:t>
            </a:r>
            <a:endParaRPr/>
          </a:p>
          <a:p>
            <a:pPr marL="0" lvl="0" indent="0" algn="l" rtl="0">
              <a:lnSpc>
                <a:spcPct val="100000"/>
              </a:lnSpc>
              <a:spcBef>
                <a:spcPts val="0"/>
              </a:spcBef>
              <a:spcAft>
                <a:spcPts val="0"/>
              </a:spcAft>
              <a:buSzPts val="3000"/>
              <a:buNone/>
            </a:pPr>
            <a:endParaRPr/>
          </a:p>
          <a:p>
            <a:pPr marL="457200" lvl="0" indent="-419100" algn="l" rtl="0">
              <a:lnSpc>
                <a:spcPct val="100000"/>
              </a:lnSpc>
              <a:spcBef>
                <a:spcPts val="0"/>
              </a:spcBef>
              <a:spcAft>
                <a:spcPts val="0"/>
              </a:spcAft>
              <a:buSzPts val="3000"/>
              <a:buChar char="❓"/>
            </a:pPr>
            <a:r>
              <a:rPr lang="en-US"/>
              <a:t>What could be next for SAMR _____________?</a:t>
            </a:r>
            <a:endParaRPr/>
          </a:p>
          <a:p>
            <a:pPr marL="0" lvl="0" indent="0" algn="l" rtl="0">
              <a:lnSpc>
                <a:spcPct val="100000"/>
              </a:lnSpc>
              <a:spcBef>
                <a:spcPts val="0"/>
              </a:spcBef>
              <a:spcAft>
                <a:spcPts val="0"/>
              </a:spcAft>
              <a:buSzPts val="3000"/>
              <a:buNone/>
            </a:pPr>
            <a:endParaRPr/>
          </a:p>
          <a:p>
            <a:pPr marL="0" lvl="0" indent="0" algn="l" rtl="0">
              <a:lnSpc>
                <a:spcPct val="100000"/>
              </a:lnSpc>
              <a:spcBef>
                <a:spcPts val="0"/>
              </a:spcBef>
              <a:spcAft>
                <a:spcPts val="0"/>
              </a:spcAft>
              <a:buSzPts val="3000"/>
              <a:buNone/>
            </a:pPr>
            <a:endParaRPr/>
          </a:p>
          <a:p>
            <a:pPr marL="0" lvl="0" indent="0" algn="l" rtl="0">
              <a:lnSpc>
                <a:spcPct val="100000"/>
              </a:lnSpc>
              <a:spcBef>
                <a:spcPts val="0"/>
              </a:spcBef>
              <a:spcAft>
                <a:spcPts val="0"/>
              </a:spcAft>
              <a:buSzPts val="3000"/>
              <a:buNone/>
            </a:pPr>
            <a:endParaRPr/>
          </a:p>
        </p:txBody>
      </p:sp>
      <p:pic>
        <p:nvPicPr>
          <p:cNvPr id="145" name="Google Shape;145;g24cb1d26e2c_0_90" title="ESL ELL icon"/>
          <p:cNvPicPr preferRelativeResize="0"/>
          <p:nvPr/>
        </p:nvPicPr>
        <p:blipFill rotWithShape="1">
          <a:blip r:embed="rId3">
            <a:alphaModFix/>
          </a:blip>
          <a:srcRect/>
          <a:stretch/>
        </p:blipFill>
        <p:spPr>
          <a:xfrm>
            <a:off x="9189500" y="731625"/>
            <a:ext cx="2684876" cy="2684876"/>
          </a:xfrm>
          <a:prstGeom prst="rect">
            <a:avLst/>
          </a:prstGeom>
          <a:noFill/>
          <a:ln>
            <a:noFill/>
          </a:ln>
        </p:spPr>
      </p:pic>
      <p:pic>
        <p:nvPicPr>
          <p:cNvPr id="146" name="Google Shape;146;g24cb1d26e2c_0_90" title="Icon revise"/>
          <p:cNvPicPr preferRelativeResize="0"/>
          <p:nvPr/>
        </p:nvPicPr>
        <p:blipFill rotWithShape="1">
          <a:blip r:embed="rId4">
            <a:alphaModFix/>
          </a:blip>
          <a:srcRect/>
          <a:stretch/>
        </p:blipFill>
        <p:spPr>
          <a:xfrm>
            <a:off x="10885824" y="5534825"/>
            <a:ext cx="1262400" cy="1211912"/>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50"/>
        <p:cNvGrpSpPr/>
        <p:nvPr/>
      </p:nvGrpSpPr>
      <p:grpSpPr>
        <a:xfrm>
          <a:off x="0" y="0"/>
          <a:ext cx="0" cy="0"/>
          <a:chOff x="0" y="0"/>
          <a:chExt cx="0" cy="0"/>
        </a:xfrm>
      </p:grpSpPr>
      <p:sp>
        <p:nvSpPr>
          <p:cNvPr id="151" name="Google Shape;151;g24ccdf9eaa3_0_0"/>
          <p:cNvSpPr txBox="1">
            <a:spLocks noGrp="1"/>
          </p:cNvSpPr>
          <p:nvPr>
            <p:ph type="ctrTitle"/>
          </p:nvPr>
        </p:nvSpPr>
        <p:spPr>
          <a:xfrm>
            <a:off x="2194559" y="109728"/>
            <a:ext cx="7598700" cy="621900"/>
          </a:xfrm>
          <a:prstGeom prst="rect">
            <a:avLst/>
          </a:prstGeom>
          <a:noFill/>
          <a:ln>
            <a:noFill/>
          </a:ln>
        </p:spPr>
        <p:txBody>
          <a:bodyPr spcFirstLastPara="1" wrap="square" lIns="91425" tIns="45700" rIns="91425" bIns="45700" anchor="ctr" anchorCtr="0">
            <a:normAutofit/>
          </a:bodyPr>
          <a:lstStyle/>
          <a:p>
            <a:pPr marL="0" lvl="0" indent="0" algn="l" rtl="0">
              <a:lnSpc>
                <a:spcPct val="100000"/>
              </a:lnSpc>
              <a:spcBef>
                <a:spcPts val="0"/>
              </a:spcBef>
              <a:spcAft>
                <a:spcPts val="0"/>
              </a:spcAft>
              <a:buSzPts val="2800"/>
              <a:buNone/>
            </a:pPr>
            <a:r>
              <a:rPr lang="en-US"/>
              <a:t>Sharing our SAMR Models</a:t>
            </a:r>
            <a:endParaRPr/>
          </a:p>
        </p:txBody>
      </p:sp>
      <p:sp>
        <p:nvSpPr>
          <p:cNvPr id="152" name="Google Shape;152;g24ccdf9eaa3_0_0"/>
          <p:cNvSpPr txBox="1">
            <a:spLocks noGrp="1"/>
          </p:cNvSpPr>
          <p:nvPr>
            <p:ph type="body" idx="4294967295"/>
          </p:nvPr>
        </p:nvSpPr>
        <p:spPr>
          <a:xfrm>
            <a:off x="570425" y="1012626"/>
            <a:ext cx="10131300" cy="5353200"/>
          </a:xfrm>
          <a:prstGeom prst="rect">
            <a:avLst/>
          </a:prstGeom>
          <a:noFill/>
          <a:ln>
            <a:noFill/>
          </a:ln>
        </p:spPr>
        <p:txBody>
          <a:bodyPr spcFirstLastPara="1" wrap="square" lIns="91425" tIns="45700" rIns="91425" bIns="45700" anchor="ctr" anchorCtr="0">
            <a:normAutofit lnSpcReduction="10000"/>
          </a:bodyPr>
          <a:lstStyle/>
          <a:p>
            <a:pPr marL="457200" lvl="0" indent="-406400" algn="l" rtl="0">
              <a:lnSpc>
                <a:spcPct val="100000"/>
              </a:lnSpc>
              <a:spcBef>
                <a:spcPts val="0"/>
              </a:spcBef>
              <a:spcAft>
                <a:spcPts val="0"/>
              </a:spcAft>
              <a:buSzPts val="2800"/>
              <a:buChar char="●"/>
            </a:pPr>
            <a:r>
              <a:rPr lang="en-US" b="1"/>
              <a:t>How</a:t>
            </a:r>
            <a:r>
              <a:rPr lang="en-US"/>
              <a:t> did the SAMR exercise challenge your thinking about technology integration in teaching and learning?</a:t>
            </a:r>
            <a:br>
              <a:rPr lang="en-US"/>
            </a:br>
            <a:endParaRPr/>
          </a:p>
          <a:p>
            <a:pPr marL="457200" lvl="0" indent="-406400" algn="l" rtl="0">
              <a:lnSpc>
                <a:spcPct val="100000"/>
              </a:lnSpc>
              <a:spcBef>
                <a:spcPts val="0"/>
              </a:spcBef>
              <a:spcAft>
                <a:spcPts val="0"/>
              </a:spcAft>
              <a:buSzPts val="2800"/>
              <a:buChar char="●"/>
            </a:pPr>
            <a:r>
              <a:rPr lang="en-US" b="1"/>
              <a:t>What</a:t>
            </a:r>
            <a:r>
              <a:rPr lang="en-US"/>
              <a:t> insights or ideas did you gain from examining the different levels of SAMR in the provided examples?</a:t>
            </a:r>
            <a:br>
              <a:rPr lang="en-US"/>
            </a:br>
            <a:endParaRPr/>
          </a:p>
          <a:p>
            <a:pPr marL="457200" lvl="0" indent="-406400" algn="l" rtl="0">
              <a:lnSpc>
                <a:spcPct val="100000"/>
              </a:lnSpc>
              <a:spcBef>
                <a:spcPts val="0"/>
              </a:spcBef>
              <a:spcAft>
                <a:spcPts val="0"/>
              </a:spcAft>
              <a:buSzPts val="2800"/>
              <a:buChar char="●"/>
            </a:pPr>
            <a:r>
              <a:rPr lang="en-US" b="1"/>
              <a:t>What</a:t>
            </a:r>
            <a:r>
              <a:rPr lang="en-US"/>
              <a:t> are some potential benefits of moving from one SAMR level to the next in terms of enhancing student engagement and learning outcomes?</a:t>
            </a:r>
            <a:br>
              <a:rPr lang="en-US"/>
            </a:br>
            <a:endParaRPr/>
          </a:p>
          <a:p>
            <a:pPr marL="457200" lvl="0" indent="-406400" algn="l" rtl="0">
              <a:lnSpc>
                <a:spcPct val="100000"/>
              </a:lnSpc>
              <a:spcBef>
                <a:spcPts val="0"/>
              </a:spcBef>
              <a:spcAft>
                <a:spcPts val="0"/>
              </a:spcAft>
              <a:buSzPts val="2800"/>
              <a:buChar char="●"/>
            </a:pPr>
            <a:r>
              <a:rPr lang="en-US" b="1"/>
              <a:t>How</a:t>
            </a:r>
            <a:r>
              <a:rPr lang="en-US"/>
              <a:t> can you leverage the SAMR model to promote creativity, collaboration, and critical thinking among your students?</a:t>
            </a:r>
            <a:endParaRPr/>
          </a:p>
        </p:txBody>
      </p:sp>
      <p:pic>
        <p:nvPicPr>
          <p:cNvPr id="153" name="Google Shape;153;g24ccdf9eaa3_0_0" title="Icon discuss"/>
          <p:cNvPicPr preferRelativeResize="0"/>
          <p:nvPr/>
        </p:nvPicPr>
        <p:blipFill rotWithShape="1">
          <a:blip r:embed="rId3">
            <a:alphaModFix/>
          </a:blip>
          <a:srcRect/>
          <a:stretch/>
        </p:blipFill>
        <p:spPr>
          <a:xfrm>
            <a:off x="10929600" y="5462025"/>
            <a:ext cx="1262400" cy="1262400"/>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57"/>
        <p:cNvGrpSpPr/>
        <p:nvPr/>
      </p:nvGrpSpPr>
      <p:grpSpPr>
        <a:xfrm>
          <a:off x="0" y="0"/>
          <a:ext cx="0" cy="0"/>
          <a:chOff x="0" y="0"/>
          <a:chExt cx="0" cy="0"/>
        </a:xfrm>
      </p:grpSpPr>
      <p:pic>
        <p:nvPicPr>
          <p:cNvPr id="158" name="Google Shape;158;g241256b7583_0_60" descr="A person standing on a bar graph to showcase &quot;next steps&quot;"/>
          <p:cNvPicPr preferRelativeResize="0"/>
          <p:nvPr/>
        </p:nvPicPr>
        <p:blipFill rotWithShape="1">
          <a:blip r:embed="rId3">
            <a:alphaModFix/>
          </a:blip>
          <a:srcRect/>
          <a:stretch/>
        </p:blipFill>
        <p:spPr>
          <a:xfrm>
            <a:off x="-696900" y="1451250"/>
            <a:ext cx="4926726" cy="4343299"/>
          </a:xfrm>
          <a:prstGeom prst="rect">
            <a:avLst/>
          </a:prstGeom>
          <a:noFill/>
          <a:ln>
            <a:noFill/>
          </a:ln>
        </p:spPr>
      </p:pic>
      <p:sp>
        <p:nvSpPr>
          <p:cNvPr id="159" name="Google Shape;159;g241256b7583_0_60"/>
          <p:cNvSpPr txBox="1">
            <a:spLocks noGrp="1"/>
          </p:cNvSpPr>
          <p:nvPr>
            <p:ph type="ctrTitle"/>
          </p:nvPr>
        </p:nvSpPr>
        <p:spPr>
          <a:xfrm>
            <a:off x="2057400" y="91440"/>
            <a:ext cx="10131600" cy="630900"/>
          </a:xfrm>
          <a:prstGeom prst="rect">
            <a:avLst/>
          </a:prstGeom>
          <a:noFill/>
          <a:ln>
            <a:noFill/>
          </a:ln>
        </p:spPr>
        <p:txBody>
          <a:bodyPr spcFirstLastPara="1" wrap="square" lIns="91425" tIns="45700" rIns="91425" bIns="45700" anchor="ctr" anchorCtr="0">
            <a:normAutofit/>
          </a:bodyPr>
          <a:lstStyle/>
          <a:p>
            <a:pPr marL="0" lvl="0" indent="0" algn="l" rtl="0">
              <a:lnSpc>
                <a:spcPct val="100000"/>
              </a:lnSpc>
              <a:spcBef>
                <a:spcPts val="0"/>
              </a:spcBef>
              <a:spcAft>
                <a:spcPts val="0"/>
              </a:spcAft>
              <a:buClr>
                <a:schemeClr val="dk1"/>
              </a:buClr>
              <a:buSzPts val="1100"/>
              <a:buFont typeface="Arial"/>
              <a:buNone/>
            </a:pPr>
            <a:r>
              <a:rPr lang="en-US"/>
              <a:t>What’s Next?</a:t>
            </a:r>
            <a:endParaRPr/>
          </a:p>
        </p:txBody>
      </p:sp>
      <p:sp>
        <p:nvSpPr>
          <p:cNvPr id="160" name="Google Shape;160;g241256b7583_0_60"/>
          <p:cNvSpPr txBox="1">
            <a:spLocks noGrp="1"/>
          </p:cNvSpPr>
          <p:nvPr>
            <p:ph type="body" idx="4294967295"/>
          </p:nvPr>
        </p:nvSpPr>
        <p:spPr>
          <a:xfrm>
            <a:off x="3752525" y="1288850"/>
            <a:ext cx="7915200" cy="4958700"/>
          </a:xfrm>
          <a:prstGeom prst="rect">
            <a:avLst/>
          </a:prstGeom>
          <a:noFill/>
          <a:ln>
            <a:noFill/>
          </a:ln>
        </p:spPr>
        <p:txBody>
          <a:bodyPr spcFirstLastPara="1" wrap="square" lIns="91425" tIns="45700" rIns="91425" bIns="45700" anchor="ctr" anchorCtr="0">
            <a:normAutofit/>
          </a:bodyPr>
          <a:lstStyle/>
          <a:p>
            <a:pPr marL="285750" lvl="0" indent="-285750" algn="l" rtl="0">
              <a:lnSpc>
                <a:spcPct val="100000"/>
              </a:lnSpc>
              <a:spcBef>
                <a:spcPts val="0"/>
              </a:spcBef>
              <a:spcAft>
                <a:spcPts val="0"/>
              </a:spcAft>
              <a:buSzPts val="3000"/>
              <a:buAutoNum type="arabicPeriod"/>
            </a:pPr>
            <a:r>
              <a:rPr lang="en-US"/>
              <a:t>Chapter 4 of the </a:t>
            </a:r>
            <a:r>
              <a:rPr lang="en-US" b="1"/>
              <a:t>Digital Learning Guidance</a:t>
            </a:r>
            <a:r>
              <a:rPr lang="en-US"/>
              <a:t> provides more details and discussion of key principles</a:t>
            </a:r>
            <a:br>
              <a:rPr lang="en-US"/>
            </a:br>
            <a:endParaRPr/>
          </a:p>
          <a:p>
            <a:pPr marL="285750" lvl="0" indent="-285750" algn="l" rtl="0">
              <a:lnSpc>
                <a:spcPct val="100000"/>
              </a:lnSpc>
              <a:spcBef>
                <a:spcPts val="0"/>
              </a:spcBef>
              <a:spcAft>
                <a:spcPts val="0"/>
              </a:spcAft>
              <a:buSzPts val="3000"/>
              <a:buAutoNum type="arabicPeriod"/>
            </a:pPr>
            <a:r>
              <a:rPr lang="en-US"/>
              <a:t>The </a:t>
            </a:r>
            <a:r>
              <a:rPr lang="en-US" b="1"/>
              <a:t>self-paced course</a:t>
            </a:r>
            <a:r>
              <a:rPr lang="en-US"/>
              <a:t> on the OTAN website includes a multiple choice quiz and extension activities</a:t>
            </a:r>
            <a:br>
              <a:rPr lang="en-US"/>
            </a:br>
            <a:endParaRPr/>
          </a:p>
          <a:p>
            <a:pPr marL="285750" lvl="0" indent="-285750" algn="l" rtl="0">
              <a:lnSpc>
                <a:spcPct val="100000"/>
              </a:lnSpc>
              <a:spcBef>
                <a:spcPts val="0"/>
              </a:spcBef>
              <a:spcAft>
                <a:spcPts val="0"/>
              </a:spcAft>
              <a:buSzPts val="3000"/>
              <a:buAutoNum type="arabicPeriod"/>
            </a:pPr>
            <a:r>
              <a:rPr lang="en-US"/>
              <a:t>Continue finding opportunities to simplify program materials to improve readability and accessibility</a:t>
            </a:r>
            <a:endParaRPr/>
          </a:p>
        </p:txBody>
      </p:sp>
      <p:pic>
        <p:nvPicPr>
          <p:cNvPr id="161" name="Google Shape;161;g241256b7583_0_60" title="icon explore next steps"/>
          <p:cNvPicPr preferRelativeResize="0"/>
          <p:nvPr/>
        </p:nvPicPr>
        <p:blipFill rotWithShape="1">
          <a:blip r:embed="rId4">
            <a:alphaModFix/>
          </a:blip>
          <a:srcRect/>
          <a:stretch/>
        </p:blipFill>
        <p:spPr>
          <a:xfrm>
            <a:off x="11038408" y="5712075"/>
            <a:ext cx="1150592" cy="1039375"/>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40"/>
        <p:cNvGrpSpPr/>
        <p:nvPr/>
      </p:nvGrpSpPr>
      <p:grpSpPr>
        <a:xfrm>
          <a:off x="0" y="0"/>
          <a:ext cx="0" cy="0"/>
          <a:chOff x="0" y="0"/>
          <a:chExt cx="0" cy="0"/>
        </a:xfrm>
      </p:grpSpPr>
      <p:pic>
        <p:nvPicPr>
          <p:cNvPr id="41" name="Google Shape;41;g25097607b75_0_8" descr="An instructor leading a group activity with students at a table"/>
          <p:cNvPicPr preferRelativeResize="0"/>
          <p:nvPr/>
        </p:nvPicPr>
        <p:blipFill rotWithShape="1">
          <a:blip r:embed="rId3">
            <a:alphaModFix/>
          </a:blip>
          <a:srcRect t="7280" b="1603"/>
          <a:stretch/>
        </p:blipFill>
        <p:spPr>
          <a:xfrm>
            <a:off x="0" y="722350"/>
            <a:ext cx="12192000" cy="6010000"/>
          </a:xfrm>
          <a:prstGeom prst="rect">
            <a:avLst/>
          </a:prstGeom>
          <a:noFill/>
          <a:ln>
            <a:noFill/>
          </a:ln>
        </p:spPr>
      </p:pic>
      <p:sp>
        <p:nvSpPr>
          <p:cNvPr id="42" name="Google Shape;42;g25097607b75_0_8"/>
          <p:cNvSpPr txBox="1">
            <a:spLocks noGrp="1"/>
          </p:cNvSpPr>
          <p:nvPr>
            <p:ph type="ctrTitle"/>
          </p:nvPr>
        </p:nvSpPr>
        <p:spPr>
          <a:xfrm>
            <a:off x="2057400" y="91440"/>
            <a:ext cx="10131600" cy="630900"/>
          </a:xfrm>
          <a:prstGeom prst="rect">
            <a:avLst/>
          </a:prstGeom>
          <a:noFill/>
          <a:ln>
            <a:noFill/>
          </a:ln>
        </p:spPr>
        <p:txBody>
          <a:bodyPr spcFirstLastPara="1" wrap="square" lIns="91425" tIns="45700" rIns="91425" bIns="45700" anchor="ctr" anchorCtr="0">
            <a:normAutofit/>
          </a:bodyPr>
          <a:lstStyle/>
          <a:p>
            <a:pPr marL="0" lvl="0" indent="0" algn="l" rtl="0">
              <a:lnSpc>
                <a:spcPct val="100000"/>
              </a:lnSpc>
              <a:spcBef>
                <a:spcPts val="0"/>
              </a:spcBef>
              <a:spcAft>
                <a:spcPts val="0"/>
              </a:spcAft>
              <a:buClr>
                <a:schemeClr val="lt1"/>
              </a:buClr>
              <a:buSzPts val="2800"/>
              <a:buFont typeface="Arial Black"/>
              <a:buNone/>
            </a:pPr>
            <a:r>
              <a:rPr lang="en-US"/>
              <a:t>Welcome to Chapter 4!</a:t>
            </a:r>
            <a:endParaRPr/>
          </a:p>
        </p:txBody>
      </p:sp>
      <p:sp>
        <p:nvSpPr>
          <p:cNvPr id="43" name="Google Shape;43;g25097607b75_0_8"/>
          <p:cNvSpPr/>
          <p:nvPr/>
        </p:nvSpPr>
        <p:spPr>
          <a:xfrm>
            <a:off x="0" y="1780925"/>
            <a:ext cx="9239400" cy="783300"/>
          </a:xfrm>
          <a:prstGeom prst="rect">
            <a:avLst/>
          </a:prstGeom>
          <a:solidFill>
            <a:srgbClr val="132648"/>
          </a:solidFill>
          <a:ln w="9525" cap="flat" cmpd="sng">
            <a:solidFill>
              <a:srgbClr val="132648"/>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4" name="Google Shape;44;g25097607b75_0_8"/>
          <p:cNvSpPr txBox="1"/>
          <p:nvPr/>
        </p:nvSpPr>
        <p:spPr>
          <a:xfrm>
            <a:off x="512056" y="1857126"/>
            <a:ext cx="8610000" cy="5883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3400"/>
              <a:buFont typeface="Arial"/>
              <a:buNone/>
            </a:pPr>
            <a:r>
              <a:rPr lang="en-US" sz="3400" b="1" i="0" u="none" strike="noStrike" cap="none">
                <a:solidFill>
                  <a:srgbClr val="FFFFFF"/>
                </a:solidFill>
                <a:latin typeface="Arial"/>
                <a:ea typeface="Arial"/>
                <a:cs typeface="Arial"/>
                <a:sym typeface="Arial"/>
              </a:rPr>
              <a:t>Designing Flexible Learning Experiences</a:t>
            </a:r>
            <a:endParaRPr sz="3400" b="1" i="0" u="none" strike="noStrike" cap="none">
              <a:solidFill>
                <a:srgbClr val="FFFFFF"/>
              </a:solidFill>
              <a:latin typeface="Arial"/>
              <a:ea typeface="Arial"/>
              <a:cs typeface="Arial"/>
              <a:sym typeface="Arial"/>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48"/>
        <p:cNvGrpSpPr/>
        <p:nvPr/>
      </p:nvGrpSpPr>
      <p:grpSpPr>
        <a:xfrm>
          <a:off x="0" y="0"/>
          <a:ext cx="0" cy="0"/>
          <a:chOff x="0" y="0"/>
          <a:chExt cx="0" cy="0"/>
        </a:xfrm>
      </p:grpSpPr>
      <p:sp>
        <p:nvSpPr>
          <p:cNvPr id="49" name="Google Shape;49;g249b4c1e200_0_2"/>
          <p:cNvSpPr txBox="1">
            <a:spLocks noGrp="1"/>
          </p:cNvSpPr>
          <p:nvPr>
            <p:ph type="title"/>
          </p:nvPr>
        </p:nvSpPr>
        <p:spPr>
          <a:xfrm>
            <a:off x="2194560" y="111784"/>
            <a:ext cx="7600200" cy="622500"/>
          </a:xfrm>
          <a:prstGeom prst="rect">
            <a:avLst/>
          </a:prstGeom>
          <a:noFill/>
          <a:ln>
            <a:noFill/>
          </a:ln>
        </p:spPr>
        <p:txBody>
          <a:bodyPr spcFirstLastPara="1" wrap="square" lIns="91425" tIns="45700" rIns="91425" bIns="45700" anchor="ctr" anchorCtr="0">
            <a:normAutofit/>
          </a:bodyPr>
          <a:lstStyle/>
          <a:p>
            <a:pPr marL="0" lvl="0" indent="0" algn="l" rtl="0">
              <a:lnSpc>
                <a:spcPct val="100000"/>
              </a:lnSpc>
              <a:spcBef>
                <a:spcPts val="0"/>
              </a:spcBef>
              <a:spcAft>
                <a:spcPts val="0"/>
              </a:spcAft>
              <a:buSzPts val="1100"/>
              <a:buNone/>
            </a:pPr>
            <a:r>
              <a:rPr lang="en-US">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0"/>
                  </a:ext>
                </a:extLst>
              </a:rPr>
              <a:t>Session Objectives</a:t>
            </a:r>
            <a:endParaRPr/>
          </a:p>
        </p:txBody>
      </p:sp>
      <p:sp>
        <p:nvSpPr>
          <p:cNvPr id="50" name="Google Shape;50;g249b4c1e200_0_2"/>
          <p:cNvSpPr txBox="1">
            <a:spLocks noGrp="1"/>
          </p:cNvSpPr>
          <p:nvPr>
            <p:ph type="body" idx="4294967295"/>
          </p:nvPr>
        </p:nvSpPr>
        <p:spPr>
          <a:xfrm>
            <a:off x="570425" y="1005301"/>
            <a:ext cx="10131300" cy="5478900"/>
          </a:xfrm>
          <a:prstGeom prst="rect">
            <a:avLst/>
          </a:prstGeom>
          <a:noFill/>
          <a:ln>
            <a:noFill/>
          </a:ln>
        </p:spPr>
        <p:txBody>
          <a:bodyPr spcFirstLastPara="1" wrap="square" lIns="91425" tIns="45700" rIns="91425" bIns="45700" anchor="ctr" anchorCtr="0">
            <a:normAutofit/>
          </a:bodyPr>
          <a:lstStyle/>
          <a:p>
            <a:pPr marL="457200" lvl="0" indent="-406400" algn="l" rtl="0">
              <a:lnSpc>
                <a:spcPct val="100000"/>
              </a:lnSpc>
              <a:spcBef>
                <a:spcPts val="0"/>
              </a:spcBef>
              <a:spcAft>
                <a:spcPts val="0"/>
              </a:spcAft>
              <a:buSzPts val="2800"/>
              <a:buAutoNum type="arabicPeriod"/>
            </a:pPr>
            <a:r>
              <a:rPr lang="en-US" b="1"/>
              <a:t>Design and implement</a:t>
            </a:r>
            <a:r>
              <a:rPr lang="en-US"/>
              <a:t> effective blended learning experiences</a:t>
            </a:r>
            <a:br>
              <a:rPr lang="en-US"/>
            </a:br>
            <a:endParaRPr/>
          </a:p>
          <a:p>
            <a:pPr marL="457200" lvl="0" indent="-406400" algn="l" rtl="0">
              <a:lnSpc>
                <a:spcPct val="100000"/>
              </a:lnSpc>
              <a:spcBef>
                <a:spcPts val="0"/>
              </a:spcBef>
              <a:spcAft>
                <a:spcPts val="0"/>
              </a:spcAft>
              <a:buSzPts val="2800"/>
              <a:buAutoNum type="arabicPeriod"/>
            </a:pPr>
            <a:r>
              <a:rPr lang="en-US" b="1"/>
              <a:t>Select and utilize </a:t>
            </a:r>
            <a:r>
              <a:rPr lang="en-US"/>
              <a:t>appropriate digital learning tools, such as learning management systems (LMS) and open educational resources (OERs)</a:t>
            </a:r>
            <a:endParaRPr/>
          </a:p>
          <a:p>
            <a:pPr marL="285750" lvl="0" indent="0" algn="l" rtl="0">
              <a:lnSpc>
                <a:spcPct val="100000"/>
              </a:lnSpc>
              <a:spcBef>
                <a:spcPts val="0"/>
              </a:spcBef>
              <a:spcAft>
                <a:spcPts val="0"/>
              </a:spcAft>
              <a:buSzPts val="2800"/>
              <a:buNone/>
            </a:pPr>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54"/>
        <p:cNvGrpSpPr/>
        <p:nvPr/>
      </p:nvGrpSpPr>
      <p:grpSpPr>
        <a:xfrm>
          <a:off x="0" y="0"/>
          <a:ext cx="0" cy="0"/>
          <a:chOff x="0" y="0"/>
          <a:chExt cx="0" cy="0"/>
        </a:xfrm>
      </p:grpSpPr>
      <p:sp>
        <p:nvSpPr>
          <p:cNvPr id="55" name="Google Shape;55;g241256b7583_0_13"/>
          <p:cNvSpPr txBox="1">
            <a:spLocks noGrp="1"/>
          </p:cNvSpPr>
          <p:nvPr>
            <p:ph type="ctrTitle"/>
          </p:nvPr>
        </p:nvSpPr>
        <p:spPr>
          <a:xfrm>
            <a:off x="2057400" y="91440"/>
            <a:ext cx="10131600" cy="630900"/>
          </a:xfrm>
          <a:prstGeom prst="rect">
            <a:avLst/>
          </a:prstGeom>
          <a:noFill/>
          <a:ln>
            <a:noFill/>
          </a:ln>
        </p:spPr>
        <p:txBody>
          <a:bodyPr spcFirstLastPara="1" wrap="square" lIns="91425" tIns="45700" rIns="91425" bIns="45700" anchor="ctr" anchorCtr="0">
            <a:normAutofit/>
          </a:bodyPr>
          <a:lstStyle/>
          <a:p>
            <a:pPr marL="0" lvl="0" indent="0" algn="l" rtl="0">
              <a:lnSpc>
                <a:spcPct val="100000"/>
              </a:lnSpc>
              <a:spcBef>
                <a:spcPts val="0"/>
              </a:spcBef>
              <a:spcAft>
                <a:spcPts val="0"/>
              </a:spcAft>
              <a:buClr>
                <a:schemeClr val="lt1"/>
              </a:buClr>
              <a:buSzPts val="2800"/>
              <a:buFont typeface="Arial Black"/>
              <a:buNone/>
            </a:pPr>
            <a:r>
              <a:rPr lang="en-US"/>
              <a:t>Session Agenda</a:t>
            </a:r>
            <a:endParaRPr/>
          </a:p>
        </p:txBody>
      </p:sp>
      <p:sp>
        <p:nvSpPr>
          <p:cNvPr id="56" name="Google Shape;56;g241256b7583_0_13"/>
          <p:cNvSpPr txBox="1">
            <a:spLocks noGrp="1"/>
          </p:cNvSpPr>
          <p:nvPr>
            <p:ph type="body" idx="4294967295"/>
          </p:nvPr>
        </p:nvSpPr>
        <p:spPr>
          <a:xfrm>
            <a:off x="1856300" y="950201"/>
            <a:ext cx="10131300" cy="5403300"/>
          </a:xfrm>
          <a:prstGeom prst="rect">
            <a:avLst/>
          </a:prstGeom>
          <a:noFill/>
          <a:ln>
            <a:noFill/>
          </a:ln>
        </p:spPr>
        <p:txBody>
          <a:bodyPr spcFirstLastPara="1" wrap="square" lIns="91425" tIns="45700" rIns="91425" bIns="45700" anchor="ctr" anchorCtr="0">
            <a:normAutofit/>
          </a:bodyPr>
          <a:lstStyle/>
          <a:p>
            <a:pPr marL="0" lvl="0" indent="0" algn="l" rtl="0">
              <a:lnSpc>
                <a:spcPct val="100000"/>
              </a:lnSpc>
              <a:spcBef>
                <a:spcPts val="0"/>
              </a:spcBef>
              <a:spcAft>
                <a:spcPts val="0"/>
              </a:spcAft>
              <a:buSzPts val="2800"/>
              <a:buNone/>
            </a:pPr>
            <a:r>
              <a:rPr lang="en-US" sz="2600" b="1"/>
              <a:t>Reflect </a:t>
            </a:r>
            <a:r>
              <a:rPr lang="en-US" sz="2600"/>
              <a:t>on experiences with blended learning</a:t>
            </a:r>
            <a:br>
              <a:rPr lang="en-US" sz="2600"/>
            </a:br>
            <a:endParaRPr sz="4200"/>
          </a:p>
          <a:p>
            <a:pPr marL="0" lvl="0" indent="0" algn="l" rtl="0">
              <a:lnSpc>
                <a:spcPct val="100000"/>
              </a:lnSpc>
              <a:spcBef>
                <a:spcPts val="0"/>
              </a:spcBef>
              <a:spcAft>
                <a:spcPts val="0"/>
              </a:spcAft>
              <a:buSzPts val="2800"/>
              <a:buNone/>
            </a:pPr>
            <a:r>
              <a:rPr lang="en-US" sz="2600" b="1"/>
              <a:t>Review </a:t>
            </a:r>
            <a:r>
              <a:rPr lang="en-US" sz="2600"/>
              <a:t>blended learning concepts</a:t>
            </a:r>
            <a:br>
              <a:rPr lang="en-US" sz="2600"/>
            </a:br>
            <a:endParaRPr sz="4200"/>
          </a:p>
          <a:p>
            <a:pPr marL="0" lvl="0" indent="0" algn="l" rtl="0">
              <a:lnSpc>
                <a:spcPct val="100000"/>
              </a:lnSpc>
              <a:spcBef>
                <a:spcPts val="0"/>
              </a:spcBef>
              <a:spcAft>
                <a:spcPts val="0"/>
              </a:spcAft>
              <a:buSzPts val="2800"/>
              <a:buNone/>
            </a:pPr>
            <a:r>
              <a:rPr lang="en-US" sz="2600" b="1"/>
              <a:t>Discuss </a:t>
            </a:r>
            <a:r>
              <a:rPr lang="en-US" sz="2600"/>
              <a:t>the SAMR model</a:t>
            </a:r>
            <a:br>
              <a:rPr lang="en-US" sz="2600"/>
            </a:br>
            <a:endParaRPr sz="4200"/>
          </a:p>
          <a:p>
            <a:pPr marL="0" lvl="0" indent="0" algn="l" rtl="0">
              <a:lnSpc>
                <a:spcPct val="100000"/>
              </a:lnSpc>
              <a:spcBef>
                <a:spcPts val="0"/>
              </a:spcBef>
              <a:spcAft>
                <a:spcPts val="0"/>
              </a:spcAft>
              <a:buSzPts val="2800"/>
              <a:buNone/>
            </a:pPr>
            <a:r>
              <a:rPr lang="en-US" sz="2600" b="1"/>
              <a:t>Design </a:t>
            </a:r>
            <a:r>
              <a:rPr lang="en-US" sz="2600"/>
              <a:t>effective blended learning experiences</a:t>
            </a:r>
            <a:br>
              <a:rPr lang="en-US" sz="2600"/>
            </a:br>
            <a:endParaRPr sz="4200"/>
          </a:p>
          <a:p>
            <a:pPr marL="0" lvl="0" indent="0" algn="l" rtl="0">
              <a:lnSpc>
                <a:spcPct val="100000"/>
              </a:lnSpc>
              <a:spcBef>
                <a:spcPts val="0"/>
              </a:spcBef>
              <a:spcAft>
                <a:spcPts val="0"/>
              </a:spcAft>
              <a:buSzPts val="2800"/>
              <a:buNone/>
            </a:pPr>
            <a:r>
              <a:rPr lang="en-US" sz="2600" b="1"/>
              <a:t>Explore</a:t>
            </a:r>
            <a:r>
              <a:rPr lang="en-US" sz="2600"/>
              <a:t> next steps</a:t>
            </a:r>
            <a:endParaRPr sz="2600"/>
          </a:p>
        </p:txBody>
      </p:sp>
      <p:pic>
        <p:nvPicPr>
          <p:cNvPr id="57" name="Google Shape;57;g241256b7583_0_13" title="Icon reflect"/>
          <p:cNvPicPr preferRelativeResize="0"/>
          <p:nvPr/>
        </p:nvPicPr>
        <p:blipFill rotWithShape="1">
          <a:blip r:embed="rId3">
            <a:alphaModFix/>
          </a:blip>
          <a:srcRect/>
          <a:stretch/>
        </p:blipFill>
        <p:spPr>
          <a:xfrm>
            <a:off x="413988" y="1139374"/>
            <a:ext cx="1262400" cy="1039374"/>
          </a:xfrm>
          <a:prstGeom prst="rect">
            <a:avLst/>
          </a:prstGeom>
          <a:noFill/>
          <a:ln>
            <a:noFill/>
          </a:ln>
        </p:spPr>
      </p:pic>
      <p:pic>
        <p:nvPicPr>
          <p:cNvPr id="58" name="Google Shape;58;g241256b7583_0_13" title="Icon explore"/>
          <p:cNvPicPr preferRelativeResize="0"/>
          <p:nvPr/>
        </p:nvPicPr>
        <p:blipFill rotWithShape="1">
          <a:blip r:embed="rId4">
            <a:alphaModFix/>
          </a:blip>
          <a:srcRect/>
          <a:stretch/>
        </p:blipFill>
        <p:spPr>
          <a:xfrm>
            <a:off x="398063" y="2028325"/>
            <a:ext cx="1294273" cy="1164850"/>
          </a:xfrm>
          <a:prstGeom prst="rect">
            <a:avLst/>
          </a:prstGeom>
          <a:noFill/>
          <a:ln>
            <a:noFill/>
          </a:ln>
        </p:spPr>
      </p:pic>
      <p:pic>
        <p:nvPicPr>
          <p:cNvPr id="59" name="Google Shape;59;g241256b7583_0_13" title="Icon revise"/>
          <p:cNvPicPr preferRelativeResize="0"/>
          <p:nvPr/>
        </p:nvPicPr>
        <p:blipFill rotWithShape="1">
          <a:blip r:embed="rId5">
            <a:alphaModFix/>
          </a:blip>
          <a:srcRect/>
          <a:stretch/>
        </p:blipFill>
        <p:spPr>
          <a:xfrm>
            <a:off x="487649" y="4122700"/>
            <a:ext cx="1262400" cy="1211912"/>
          </a:xfrm>
          <a:prstGeom prst="rect">
            <a:avLst/>
          </a:prstGeom>
          <a:noFill/>
          <a:ln>
            <a:noFill/>
          </a:ln>
        </p:spPr>
      </p:pic>
      <p:pic>
        <p:nvPicPr>
          <p:cNvPr id="60" name="Google Shape;60;g241256b7583_0_13" title="Icon discuss"/>
          <p:cNvPicPr preferRelativeResize="0"/>
          <p:nvPr/>
        </p:nvPicPr>
        <p:blipFill rotWithShape="1">
          <a:blip r:embed="rId6">
            <a:alphaModFix/>
          </a:blip>
          <a:srcRect/>
          <a:stretch/>
        </p:blipFill>
        <p:spPr>
          <a:xfrm>
            <a:off x="414000" y="3020650"/>
            <a:ext cx="1262400" cy="1262400"/>
          </a:xfrm>
          <a:prstGeom prst="rect">
            <a:avLst/>
          </a:prstGeom>
          <a:noFill/>
          <a:ln>
            <a:noFill/>
          </a:ln>
        </p:spPr>
      </p:pic>
      <p:pic>
        <p:nvPicPr>
          <p:cNvPr id="61" name="Google Shape;61;g241256b7583_0_13" title="icon explore next steps"/>
          <p:cNvPicPr preferRelativeResize="0"/>
          <p:nvPr/>
        </p:nvPicPr>
        <p:blipFill rotWithShape="1">
          <a:blip r:embed="rId7">
            <a:alphaModFix/>
          </a:blip>
          <a:srcRect/>
          <a:stretch/>
        </p:blipFill>
        <p:spPr>
          <a:xfrm>
            <a:off x="546108" y="5317600"/>
            <a:ext cx="1150592" cy="1039375"/>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65"/>
        <p:cNvGrpSpPr/>
        <p:nvPr/>
      </p:nvGrpSpPr>
      <p:grpSpPr>
        <a:xfrm>
          <a:off x="0" y="0"/>
          <a:ext cx="0" cy="0"/>
          <a:chOff x="0" y="0"/>
          <a:chExt cx="0" cy="0"/>
        </a:xfrm>
      </p:grpSpPr>
      <p:sp>
        <p:nvSpPr>
          <p:cNvPr id="66" name="Google Shape;66;g241256b7583_0_34"/>
          <p:cNvSpPr txBox="1">
            <a:spLocks noGrp="1"/>
          </p:cNvSpPr>
          <p:nvPr>
            <p:ph type="ctrTitle"/>
          </p:nvPr>
        </p:nvSpPr>
        <p:spPr>
          <a:xfrm>
            <a:off x="2057400" y="91440"/>
            <a:ext cx="10131600" cy="630900"/>
          </a:xfrm>
          <a:prstGeom prst="rect">
            <a:avLst/>
          </a:prstGeom>
          <a:noFill/>
          <a:ln>
            <a:noFill/>
          </a:ln>
        </p:spPr>
        <p:txBody>
          <a:bodyPr spcFirstLastPara="1" wrap="square" lIns="91425" tIns="45700" rIns="91425" bIns="45700" anchor="ctr" anchorCtr="0">
            <a:normAutofit/>
          </a:bodyPr>
          <a:lstStyle/>
          <a:p>
            <a:pPr marL="0" lvl="0" indent="0" algn="l" rtl="0">
              <a:lnSpc>
                <a:spcPct val="100000"/>
              </a:lnSpc>
              <a:spcBef>
                <a:spcPts val="0"/>
              </a:spcBef>
              <a:spcAft>
                <a:spcPts val="0"/>
              </a:spcAft>
              <a:buClr>
                <a:schemeClr val="lt1"/>
              </a:buClr>
              <a:buSzPts val="2800"/>
              <a:buFont typeface="Arial Black"/>
              <a:buNone/>
            </a:pPr>
            <a:r>
              <a:rPr lang="en-US"/>
              <a:t>Quick Brainstorm</a:t>
            </a:r>
            <a:endParaRPr/>
          </a:p>
        </p:txBody>
      </p:sp>
      <p:sp>
        <p:nvSpPr>
          <p:cNvPr id="67" name="Google Shape;67;g241256b7583_0_34"/>
          <p:cNvSpPr txBox="1">
            <a:spLocks noGrp="1"/>
          </p:cNvSpPr>
          <p:nvPr>
            <p:ph type="body" idx="4294967295"/>
          </p:nvPr>
        </p:nvSpPr>
        <p:spPr>
          <a:xfrm>
            <a:off x="570425" y="1213150"/>
            <a:ext cx="7401600" cy="5199000"/>
          </a:xfrm>
          <a:prstGeom prst="rect">
            <a:avLst/>
          </a:prstGeom>
          <a:noFill/>
          <a:ln>
            <a:noFill/>
          </a:ln>
        </p:spPr>
        <p:txBody>
          <a:bodyPr spcFirstLastPara="1" wrap="square" lIns="91425" tIns="45700" rIns="91425" bIns="45700" anchor="ctr" anchorCtr="0">
            <a:normAutofit lnSpcReduction="10000"/>
          </a:bodyPr>
          <a:lstStyle/>
          <a:p>
            <a:pPr marL="0" lvl="0" indent="0" algn="l" rtl="0">
              <a:lnSpc>
                <a:spcPct val="100000"/>
              </a:lnSpc>
              <a:spcBef>
                <a:spcPts val="0"/>
              </a:spcBef>
              <a:spcAft>
                <a:spcPts val="0"/>
              </a:spcAft>
              <a:buClr>
                <a:schemeClr val="dk1"/>
              </a:buClr>
              <a:buSzPts val="3000"/>
              <a:buFont typeface="Arial"/>
              <a:buNone/>
            </a:pPr>
            <a:r>
              <a:rPr lang="en-US" sz="3000" b="1"/>
              <a:t>Think-Pair-Share</a:t>
            </a:r>
            <a:endParaRPr sz="3000"/>
          </a:p>
          <a:p>
            <a:pPr marL="0" lvl="0" indent="0" algn="l" rtl="0">
              <a:lnSpc>
                <a:spcPct val="100000"/>
              </a:lnSpc>
              <a:spcBef>
                <a:spcPts val="0"/>
              </a:spcBef>
              <a:spcAft>
                <a:spcPts val="0"/>
              </a:spcAft>
              <a:buSzPts val="2800"/>
              <a:buNone/>
            </a:pPr>
            <a:endParaRPr/>
          </a:p>
          <a:p>
            <a:pPr marL="0" lvl="0" indent="0" algn="l" rtl="0">
              <a:lnSpc>
                <a:spcPct val="100000"/>
              </a:lnSpc>
              <a:spcBef>
                <a:spcPts val="0"/>
              </a:spcBef>
              <a:spcAft>
                <a:spcPts val="0"/>
              </a:spcAft>
              <a:buSzPts val="2800"/>
              <a:buNone/>
            </a:pPr>
            <a:r>
              <a:rPr lang="en-US"/>
              <a:t>What’s a </a:t>
            </a:r>
            <a:r>
              <a:rPr lang="en-US" b="1"/>
              <a:t>challenge </a:t>
            </a:r>
            <a:r>
              <a:rPr lang="en-US"/>
              <a:t>you’ve experienced with designing blended learning experiences? How did you address the challenge?</a:t>
            </a:r>
            <a:br>
              <a:rPr lang="en-US"/>
            </a:br>
            <a:endParaRPr/>
          </a:p>
          <a:p>
            <a:pPr marL="0" lvl="0" indent="0" algn="l" rtl="0">
              <a:lnSpc>
                <a:spcPct val="100000"/>
              </a:lnSpc>
              <a:spcBef>
                <a:spcPts val="0"/>
              </a:spcBef>
              <a:spcAft>
                <a:spcPts val="0"/>
              </a:spcAft>
              <a:buSzPts val="2800"/>
              <a:buNone/>
            </a:pPr>
            <a:r>
              <a:rPr lang="en-US"/>
              <a:t>Reflect on a </a:t>
            </a:r>
            <a:r>
              <a:rPr lang="en-US" b="1"/>
              <a:t>successful </a:t>
            </a:r>
            <a:r>
              <a:rPr lang="en-US"/>
              <a:t>blended learning moment or experience. What strategies or approaches were used?</a:t>
            </a:r>
            <a:endParaRPr/>
          </a:p>
          <a:p>
            <a:pPr marL="0" lvl="0" indent="0" algn="l" rtl="0">
              <a:lnSpc>
                <a:spcPct val="100000"/>
              </a:lnSpc>
              <a:spcBef>
                <a:spcPts val="0"/>
              </a:spcBef>
              <a:spcAft>
                <a:spcPts val="0"/>
              </a:spcAft>
              <a:buSzPts val="2800"/>
              <a:buNone/>
            </a:pPr>
            <a:endParaRPr/>
          </a:p>
          <a:p>
            <a:pPr marL="0" lvl="0" indent="0" algn="l" rtl="0">
              <a:lnSpc>
                <a:spcPct val="100000"/>
              </a:lnSpc>
              <a:spcBef>
                <a:spcPts val="0"/>
              </a:spcBef>
              <a:spcAft>
                <a:spcPts val="0"/>
              </a:spcAft>
              <a:buSzPts val="2800"/>
              <a:buNone/>
            </a:pPr>
            <a:endParaRPr/>
          </a:p>
          <a:p>
            <a:pPr marL="0" lvl="0" indent="0" algn="l" rtl="0">
              <a:lnSpc>
                <a:spcPct val="100000"/>
              </a:lnSpc>
              <a:spcBef>
                <a:spcPts val="0"/>
              </a:spcBef>
              <a:spcAft>
                <a:spcPts val="0"/>
              </a:spcAft>
              <a:buSzPts val="2800"/>
              <a:buNone/>
            </a:pPr>
            <a:r>
              <a:rPr lang="en-US"/>
              <a:t>🗨️ Post your response to this </a:t>
            </a:r>
            <a:r>
              <a:rPr lang="en-US">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7"/>
                  </a:ext>
                </a:extLst>
              </a:rPr>
              <a:t>Jamboard</a:t>
            </a:r>
            <a:r>
              <a:rPr lang="en-US">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8"/>
                  </a:ext>
                </a:extLst>
              </a:rPr>
              <a:t> </a:t>
            </a:r>
            <a:endParaRPr/>
          </a:p>
        </p:txBody>
      </p:sp>
      <p:pic>
        <p:nvPicPr>
          <p:cNvPr id="68" name="Google Shape;68;g241256b7583_0_34" descr="A person talking to another person to introduce a think-pair-share activity"/>
          <p:cNvPicPr preferRelativeResize="0"/>
          <p:nvPr/>
        </p:nvPicPr>
        <p:blipFill rotWithShape="1">
          <a:blip r:embed="rId3">
            <a:alphaModFix/>
          </a:blip>
          <a:srcRect l="5530" r="12768"/>
          <a:stretch/>
        </p:blipFill>
        <p:spPr>
          <a:xfrm>
            <a:off x="7972025" y="2166350"/>
            <a:ext cx="3702548" cy="3020499"/>
          </a:xfrm>
          <a:prstGeom prst="rect">
            <a:avLst/>
          </a:prstGeom>
          <a:noFill/>
          <a:ln>
            <a:noFill/>
          </a:ln>
        </p:spPr>
      </p:pic>
      <p:pic>
        <p:nvPicPr>
          <p:cNvPr id="69" name="Google Shape;69;g241256b7583_0_34" title="Icon reflect"/>
          <p:cNvPicPr preferRelativeResize="0"/>
          <p:nvPr/>
        </p:nvPicPr>
        <p:blipFill rotWithShape="1">
          <a:blip r:embed="rId4">
            <a:alphaModFix/>
          </a:blip>
          <a:srcRect/>
          <a:stretch/>
        </p:blipFill>
        <p:spPr>
          <a:xfrm>
            <a:off x="10926588" y="5687174"/>
            <a:ext cx="1262400" cy="1039374"/>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73"/>
        <p:cNvGrpSpPr/>
        <p:nvPr/>
      </p:nvGrpSpPr>
      <p:grpSpPr>
        <a:xfrm>
          <a:off x="0" y="0"/>
          <a:ext cx="0" cy="0"/>
          <a:chOff x="0" y="0"/>
          <a:chExt cx="0" cy="0"/>
        </a:xfrm>
      </p:grpSpPr>
      <p:sp>
        <p:nvSpPr>
          <p:cNvPr id="74" name="Google Shape;74;g24cb1d26e2c_0_10"/>
          <p:cNvSpPr txBox="1">
            <a:spLocks noGrp="1"/>
          </p:cNvSpPr>
          <p:nvPr>
            <p:ph type="title"/>
          </p:nvPr>
        </p:nvSpPr>
        <p:spPr>
          <a:xfrm>
            <a:off x="2194560" y="111784"/>
            <a:ext cx="7600200" cy="622500"/>
          </a:xfrm>
          <a:prstGeom prst="rect">
            <a:avLst/>
          </a:prstGeom>
          <a:noFill/>
          <a:ln>
            <a:noFill/>
          </a:ln>
        </p:spPr>
        <p:txBody>
          <a:bodyPr spcFirstLastPara="1" wrap="square" lIns="91425" tIns="45700" rIns="91425" bIns="45700" anchor="ctr" anchorCtr="0">
            <a:normAutofit/>
          </a:bodyPr>
          <a:lstStyle/>
          <a:p>
            <a:pPr marL="0" lvl="0" indent="0" algn="l" rtl="0">
              <a:lnSpc>
                <a:spcPct val="100000"/>
              </a:lnSpc>
              <a:spcBef>
                <a:spcPts val="0"/>
              </a:spcBef>
              <a:spcAft>
                <a:spcPts val="0"/>
              </a:spcAft>
              <a:buSzPts val="1800"/>
              <a:buNone/>
            </a:pPr>
            <a:r>
              <a:rPr lang="en-US"/>
              <a:t>Blended Learning Recap</a:t>
            </a:r>
            <a:endParaRPr/>
          </a:p>
        </p:txBody>
      </p:sp>
      <p:sp>
        <p:nvSpPr>
          <p:cNvPr id="75" name="Google Shape;75;g24cb1d26e2c_0_10"/>
          <p:cNvSpPr txBox="1">
            <a:spLocks noGrp="1"/>
          </p:cNvSpPr>
          <p:nvPr>
            <p:ph type="body" idx="1"/>
          </p:nvPr>
        </p:nvSpPr>
        <p:spPr>
          <a:xfrm>
            <a:off x="685801" y="1604392"/>
            <a:ext cx="10131300" cy="3649200"/>
          </a:xfrm>
          <a:prstGeom prst="rect">
            <a:avLst/>
          </a:prstGeom>
          <a:noFill/>
          <a:ln>
            <a:noFill/>
          </a:ln>
        </p:spPr>
        <p:txBody>
          <a:bodyPr spcFirstLastPara="1" wrap="square" lIns="91425" tIns="45700" rIns="91425" bIns="45700" anchor="ctr" anchorCtr="0">
            <a:normAutofit fontScale="92500" lnSpcReduction="20000"/>
          </a:bodyPr>
          <a:lstStyle/>
          <a:p>
            <a:pPr marL="0" lvl="0" indent="0" algn="l" rtl="0">
              <a:lnSpc>
                <a:spcPct val="100000"/>
              </a:lnSpc>
              <a:spcBef>
                <a:spcPts val="0"/>
              </a:spcBef>
              <a:spcAft>
                <a:spcPts val="0"/>
              </a:spcAft>
              <a:buClr>
                <a:schemeClr val="dk1"/>
              </a:buClr>
              <a:buSzPct val="93750"/>
              <a:buFont typeface="Arial"/>
              <a:buNone/>
            </a:pPr>
            <a:r>
              <a:rPr lang="en-US" sz="3200" b="1"/>
              <a:t>Key Concepts of Blended Learning</a:t>
            </a:r>
            <a:endParaRPr sz="3200" b="1"/>
          </a:p>
          <a:p>
            <a:pPr marL="457200" lvl="0" indent="0" algn="l" rtl="0">
              <a:lnSpc>
                <a:spcPct val="100000"/>
              </a:lnSpc>
              <a:spcBef>
                <a:spcPts val="0"/>
              </a:spcBef>
              <a:spcAft>
                <a:spcPts val="0"/>
              </a:spcAft>
              <a:buSzPct val="69498"/>
              <a:buNone/>
            </a:pPr>
            <a:endParaRPr/>
          </a:p>
          <a:p>
            <a:pPr marL="457200" lvl="0" indent="-391477" algn="l" rtl="0">
              <a:lnSpc>
                <a:spcPct val="100000"/>
              </a:lnSpc>
              <a:spcBef>
                <a:spcPts val="0"/>
              </a:spcBef>
              <a:spcAft>
                <a:spcPts val="0"/>
              </a:spcAft>
              <a:buSzPct val="99034"/>
              <a:buAutoNum type="arabicPeriod"/>
            </a:pPr>
            <a:r>
              <a:rPr lang="en-US"/>
              <a:t>Learning objectives</a:t>
            </a:r>
            <a:br>
              <a:rPr lang="en-US"/>
            </a:br>
            <a:endParaRPr/>
          </a:p>
          <a:p>
            <a:pPr marL="457200" lvl="0" indent="-391477" algn="l" rtl="0">
              <a:lnSpc>
                <a:spcPct val="100000"/>
              </a:lnSpc>
              <a:spcBef>
                <a:spcPts val="0"/>
              </a:spcBef>
              <a:spcAft>
                <a:spcPts val="0"/>
              </a:spcAft>
              <a:buSzPct val="99033"/>
              <a:buAutoNum type="arabicPeriod"/>
            </a:pPr>
            <a:r>
              <a:rPr lang="en-US"/>
              <a:t>Learning Management Systems (LMS)</a:t>
            </a:r>
            <a:br>
              <a:rPr lang="en-US"/>
            </a:br>
            <a:endParaRPr/>
          </a:p>
          <a:p>
            <a:pPr marL="457200" lvl="0" indent="-391477" algn="l" rtl="0">
              <a:lnSpc>
                <a:spcPct val="100000"/>
              </a:lnSpc>
              <a:spcBef>
                <a:spcPts val="0"/>
              </a:spcBef>
              <a:spcAft>
                <a:spcPts val="0"/>
              </a:spcAft>
              <a:buSzPct val="99033"/>
              <a:buAutoNum type="arabicPeriod"/>
            </a:pPr>
            <a:r>
              <a:rPr lang="en-US"/>
              <a:t>Open Educational Resources (OERs)</a:t>
            </a:r>
            <a:br>
              <a:rPr lang="en-US"/>
            </a:br>
            <a:endParaRPr/>
          </a:p>
          <a:p>
            <a:pPr marL="457200" lvl="0" indent="-391477" algn="l" rtl="0">
              <a:lnSpc>
                <a:spcPct val="100000"/>
              </a:lnSpc>
              <a:spcBef>
                <a:spcPts val="0"/>
              </a:spcBef>
              <a:spcAft>
                <a:spcPts val="0"/>
              </a:spcAft>
              <a:buSzPct val="99033"/>
              <a:buAutoNum type="arabicPeriod"/>
            </a:pPr>
            <a:r>
              <a:rPr lang="en-US"/>
              <a:t>Digital content and tools</a:t>
            </a:r>
            <a:br>
              <a:rPr lang="en-US"/>
            </a:br>
            <a:endParaRPr/>
          </a:p>
          <a:p>
            <a:pPr marL="457200" lvl="0" indent="-391477" algn="l" rtl="0">
              <a:lnSpc>
                <a:spcPct val="100000"/>
              </a:lnSpc>
              <a:spcBef>
                <a:spcPts val="0"/>
              </a:spcBef>
              <a:spcAft>
                <a:spcPts val="0"/>
              </a:spcAft>
              <a:buSzPct val="99033"/>
              <a:buAutoNum type="arabicPeriod"/>
            </a:pPr>
            <a:r>
              <a:rPr lang="en-US"/>
              <a:t>Equity and accessibility</a:t>
            </a:r>
            <a:endParaRPr/>
          </a:p>
        </p:txBody>
      </p:sp>
      <p:pic>
        <p:nvPicPr>
          <p:cNvPr id="76" name="Google Shape;76;g24cb1d26e2c_0_10" descr="A student and teacher using technology together in a classroom"/>
          <p:cNvPicPr preferRelativeResize="0"/>
          <p:nvPr/>
        </p:nvPicPr>
        <p:blipFill rotWithShape="1">
          <a:blip r:embed="rId3">
            <a:alphaModFix/>
          </a:blip>
          <a:srcRect r="16485" b="11676"/>
          <a:stretch/>
        </p:blipFill>
        <p:spPr>
          <a:xfrm>
            <a:off x="7537800" y="2295000"/>
            <a:ext cx="4197550" cy="2958600"/>
          </a:xfrm>
          <a:prstGeom prst="rect">
            <a:avLst/>
          </a:prstGeom>
          <a:noFill/>
          <a:ln>
            <a:noFill/>
          </a:ln>
        </p:spPr>
      </p:pic>
      <p:pic>
        <p:nvPicPr>
          <p:cNvPr id="77" name="Google Shape;77;g24cb1d26e2c_0_10" title="Icon explore"/>
          <p:cNvPicPr preferRelativeResize="0"/>
          <p:nvPr/>
        </p:nvPicPr>
        <p:blipFill rotWithShape="1">
          <a:blip r:embed="rId4">
            <a:alphaModFix/>
          </a:blip>
          <a:srcRect/>
          <a:stretch/>
        </p:blipFill>
        <p:spPr>
          <a:xfrm>
            <a:off x="10897738" y="5578750"/>
            <a:ext cx="1294273" cy="1164850"/>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81"/>
        <p:cNvGrpSpPr/>
        <p:nvPr/>
      </p:nvGrpSpPr>
      <p:grpSpPr>
        <a:xfrm>
          <a:off x="0" y="0"/>
          <a:ext cx="0" cy="0"/>
          <a:chOff x="0" y="0"/>
          <a:chExt cx="0" cy="0"/>
        </a:xfrm>
      </p:grpSpPr>
      <p:sp>
        <p:nvSpPr>
          <p:cNvPr id="82" name="Google Shape;82;g24cb1d26e2c_0_25"/>
          <p:cNvSpPr txBox="1">
            <a:spLocks noGrp="1"/>
          </p:cNvSpPr>
          <p:nvPr>
            <p:ph type="title"/>
          </p:nvPr>
        </p:nvSpPr>
        <p:spPr>
          <a:xfrm>
            <a:off x="2194560" y="111784"/>
            <a:ext cx="7600200" cy="622500"/>
          </a:xfrm>
          <a:prstGeom prst="rect">
            <a:avLst/>
          </a:prstGeom>
          <a:noFill/>
          <a:ln>
            <a:noFill/>
          </a:ln>
        </p:spPr>
        <p:txBody>
          <a:bodyPr spcFirstLastPara="1" wrap="square" lIns="91425" tIns="45700" rIns="91425" bIns="45700" anchor="ctr" anchorCtr="0">
            <a:normAutofit/>
          </a:bodyPr>
          <a:lstStyle/>
          <a:p>
            <a:pPr marL="0" lvl="0" indent="0" algn="l" rtl="0">
              <a:lnSpc>
                <a:spcPct val="100000"/>
              </a:lnSpc>
              <a:spcBef>
                <a:spcPts val="0"/>
              </a:spcBef>
              <a:spcAft>
                <a:spcPts val="0"/>
              </a:spcAft>
              <a:buSzPts val="1800"/>
              <a:buNone/>
            </a:pPr>
            <a:r>
              <a:rPr lang="en-US"/>
              <a:t>Discussion on Blended Learning</a:t>
            </a:r>
            <a:endParaRPr/>
          </a:p>
        </p:txBody>
      </p:sp>
      <p:sp>
        <p:nvSpPr>
          <p:cNvPr id="83" name="Google Shape;83;g24cb1d26e2c_0_25"/>
          <p:cNvSpPr txBox="1">
            <a:spLocks noGrp="1"/>
          </p:cNvSpPr>
          <p:nvPr>
            <p:ph type="body" idx="1"/>
          </p:nvPr>
        </p:nvSpPr>
        <p:spPr>
          <a:xfrm>
            <a:off x="667500" y="971650"/>
            <a:ext cx="9619500" cy="5614200"/>
          </a:xfrm>
          <a:prstGeom prst="rect">
            <a:avLst/>
          </a:prstGeom>
          <a:noFill/>
          <a:ln>
            <a:noFill/>
          </a:ln>
        </p:spPr>
        <p:txBody>
          <a:bodyPr spcFirstLastPara="1" wrap="square" lIns="91425" tIns="45700" rIns="91425" bIns="45700" anchor="ctr" anchorCtr="0">
            <a:noAutofit/>
          </a:bodyPr>
          <a:lstStyle/>
          <a:p>
            <a:pPr marL="0" lvl="0" indent="0" algn="l" rtl="0">
              <a:lnSpc>
                <a:spcPct val="80000"/>
              </a:lnSpc>
              <a:spcBef>
                <a:spcPts val="0"/>
              </a:spcBef>
              <a:spcAft>
                <a:spcPts val="0"/>
              </a:spcAft>
              <a:buSzPts val="852"/>
              <a:buNone/>
            </a:pPr>
            <a:r>
              <a:rPr lang="en-US" sz="3000" b="1"/>
              <a:t>In small groups</a:t>
            </a:r>
            <a:endParaRPr sz="3000" b="1"/>
          </a:p>
          <a:p>
            <a:pPr marL="0" lvl="0" indent="0" algn="l" rtl="0">
              <a:lnSpc>
                <a:spcPct val="80000"/>
              </a:lnSpc>
              <a:spcBef>
                <a:spcPts val="0"/>
              </a:spcBef>
              <a:spcAft>
                <a:spcPts val="0"/>
              </a:spcAft>
              <a:buSzPts val="852"/>
              <a:buNone/>
            </a:pPr>
            <a:endParaRPr sz="2670" b="1"/>
          </a:p>
          <a:p>
            <a:pPr marL="457200" lvl="0" indent="-399919" algn="l" rtl="0">
              <a:lnSpc>
                <a:spcPct val="80000"/>
              </a:lnSpc>
              <a:spcBef>
                <a:spcPts val="0"/>
              </a:spcBef>
              <a:spcAft>
                <a:spcPts val="0"/>
              </a:spcAft>
              <a:buSzPts val="2698"/>
              <a:buChar char="●"/>
            </a:pPr>
            <a:r>
              <a:rPr lang="en-US" sz="2652" b="1"/>
              <a:t>Explore</a:t>
            </a:r>
            <a:r>
              <a:rPr lang="en-US" sz="2652"/>
              <a:t> one of the following topics from the Digital Learning Guidance (p. 69-77)</a:t>
            </a:r>
            <a:endParaRPr sz="2652"/>
          </a:p>
          <a:p>
            <a:pPr marL="457200" lvl="0" indent="0" algn="l" rtl="0">
              <a:lnSpc>
                <a:spcPct val="80000"/>
              </a:lnSpc>
              <a:spcBef>
                <a:spcPts val="0"/>
              </a:spcBef>
              <a:spcAft>
                <a:spcPts val="0"/>
              </a:spcAft>
              <a:buSzPts val="852"/>
              <a:buNone/>
            </a:pPr>
            <a:endParaRPr sz="2470"/>
          </a:p>
          <a:p>
            <a:pPr marL="914400" lvl="1" indent="-354722" algn="l" rtl="0">
              <a:lnSpc>
                <a:spcPct val="130000"/>
              </a:lnSpc>
              <a:spcBef>
                <a:spcPts val="0"/>
              </a:spcBef>
              <a:spcAft>
                <a:spcPts val="0"/>
              </a:spcAft>
              <a:buSzPts val="1986"/>
              <a:buFont typeface="Arial"/>
              <a:buChar char="○"/>
            </a:pPr>
            <a:r>
              <a:rPr lang="en-US" sz="2683" b="1"/>
              <a:t>Digital tools for communication</a:t>
            </a:r>
            <a:endParaRPr sz="2683" b="1"/>
          </a:p>
          <a:p>
            <a:pPr marL="914400" lvl="1" indent="-354722" algn="l" rtl="0">
              <a:lnSpc>
                <a:spcPct val="130000"/>
              </a:lnSpc>
              <a:spcBef>
                <a:spcPts val="0"/>
              </a:spcBef>
              <a:spcAft>
                <a:spcPts val="0"/>
              </a:spcAft>
              <a:buSzPts val="1986"/>
              <a:buFont typeface="Arial"/>
              <a:buChar char="○"/>
            </a:pPr>
            <a:r>
              <a:rPr lang="en-US" sz="2683" b="1"/>
              <a:t>Digital tools for collaboration</a:t>
            </a:r>
            <a:endParaRPr sz="2683" b="1"/>
          </a:p>
          <a:p>
            <a:pPr marL="914400" lvl="1" indent="-354722" algn="l" rtl="0">
              <a:lnSpc>
                <a:spcPct val="130000"/>
              </a:lnSpc>
              <a:spcBef>
                <a:spcPts val="0"/>
              </a:spcBef>
              <a:spcAft>
                <a:spcPts val="0"/>
              </a:spcAft>
              <a:buSzPts val="1986"/>
              <a:buFont typeface="Arial"/>
              <a:buChar char="○"/>
            </a:pPr>
            <a:r>
              <a:rPr lang="en-US" sz="2683" b="1"/>
              <a:t>LMS selection</a:t>
            </a:r>
            <a:endParaRPr sz="2683" b="1"/>
          </a:p>
          <a:p>
            <a:pPr marL="914400" lvl="1" indent="-354722" algn="l" rtl="0">
              <a:lnSpc>
                <a:spcPct val="130000"/>
              </a:lnSpc>
              <a:spcBef>
                <a:spcPts val="0"/>
              </a:spcBef>
              <a:spcAft>
                <a:spcPts val="0"/>
              </a:spcAft>
              <a:buSzPts val="1986"/>
              <a:buFont typeface="Arial"/>
              <a:buChar char="○"/>
            </a:pPr>
            <a:r>
              <a:rPr lang="en-US" sz="2683" b="1"/>
              <a:t>OER integration</a:t>
            </a:r>
            <a:endParaRPr sz="2683" b="1"/>
          </a:p>
          <a:p>
            <a:pPr marL="914400" lvl="0" indent="0" algn="l" rtl="0">
              <a:lnSpc>
                <a:spcPct val="130000"/>
              </a:lnSpc>
              <a:spcBef>
                <a:spcPts val="0"/>
              </a:spcBef>
              <a:spcAft>
                <a:spcPts val="0"/>
              </a:spcAft>
              <a:buSzPts val="852"/>
              <a:buNone/>
            </a:pPr>
            <a:endParaRPr sz="1570"/>
          </a:p>
          <a:p>
            <a:pPr marL="457200" lvl="0" indent="-399919" algn="l" rtl="0">
              <a:lnSpc>
                <a:spcPct val="80000"/>
              </a:lnSpc>
              <a:spcBef>
                <a:spcPts val="0"/>
              </a:spcBef>
              <a:spcAft>
                <a:spcPts val="0"/>
              </a:spcAft>
              <a:buSzPts val="2698"/>
              <a:buChar char="●"/>
            </a:pPr>
            <a:r>
              <a:rPr lang="en-US" sz="2652" b="1"/>
              <a:t>Discuss</a:t>
            </a:r>
            <a:r>
              <a:rPr lang="en-US" sz="2652"/>
              <a:t> the questions on the following slide and be ready to share highlights of the conversation with the group!</a:t>
            </a:r>
            <a:endParaRPr sz="2652"/>
          </a:p>
        </p:txBody>
      </p:sp>
      <p:pic>
        <p:nvPicPr>
          <p:cNvPr id="84" name="Google Shape;84;g24cb1d26e2c_0_25" title="Icon discuss"/>
          <p:cNvPicPr preferRelativeResize="0"/>
          <p:nvPr/>
        </p:nvPicPr>
        <p:blipFill rotWithShape="1">
          <a:blip r:embed="rId3">
            <a:alphaModFix/>
          </a:blip>
          <a:srcRect/>
          <a:stretch/>
        </p:blipFill>
        <p:spPr>
          <a:xfrm>
            <a:off x="10929600" y="5499250"/>
            <a:ext cx="1262400" cy="1262400"/>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88"/>
        <p:cNvGrpSpPr/>
        <p:nvPr/>
      </p:nvGrpSpPr>
      <p:grpSpPr>
        <a:xfrm>
          <a:off x="0" y="0"/>
          <a:ext cx="0" cy="0"/>
          <a:chOff x="0" y="0"/>
          <a:chExt cx="0" cy="0"/>
        </a:xfrm>
      </p:grpSpPr>
      <p:sp>
        <p:nvSpPr>
          <p:cNvPr id="89" name="Google Shape;89;g252705ee162_0_9"/>
          <p:cNvSpPr txBox="1">
            <a:spLocks noGrp="1"/>
          </p:cNvSpPr>
          <p:nvPr>
            <p:ph type="title"/>
          </p:nvPr>
        </p:nvSpPr>
        <p:spPr>
          <a:xfrm>
            <a:off x="2194560" y="111784"/>
            <a:ext cx="7600200" cy="622500"/>
          </a:xfrm>
          <a:prstGeom prst="rect">
            <a:avLst/>
          </a:prstGeom>
          <a:noFill/>
          <a:ln>
            <a:noFill/>
          </a:ln>
        </p:spPr>
        <p:txBody>
          <a:bodyPr spcFirstLastPara="1" wrap="square" lIns="91425" tIns="45700" rIns="91425" bIns="45700" anchor="ctr" anchorCtr="0">
            <a:normAutofit/>
          </a:bodyPr>
          <a:lstStyle/>
          <a:p>
            <a:pPr marL="0" lvl="0" indent="0" algn="l" rtl="0">
              <a:lnSpc>
                <a:spcPct val="100000"/>
              </a:lnSpc>
              <a:spcBef>
                <a:spcPts val="0"/>
              </a:spcBef>
              <a:spcAft>
                <a:spcPts val="0"/>
              </a:spcAft>
              <a:buSzPts val="1800"/>
              <a:buNone/>
            </a:pPr>
            <a:r>
              <a:rPr lang="en-US"/>
              <a:t>Discussion Questions</a:t>
            </a:r>
            <a:endParaRPr/>
          </a:p>
        </p:txBody>
      </p:sp>
      <p:sp>
        <p:nvSpPr>
          <p:cNvPr id="90" name="Google Shape;90;g252705ee162_0_9"/>
          <p:cNvSpPr txBox="1"/>
          <p:nvPr/>
        </p:nvSpPr>
        <p:spPr>
          <a:xfrm>
            <a:off x="585500" y="1127900"/>
            <a:ext cx="10416000" cy="5325600"/>
          </a:xfrm>
          <a:prstGeom prst="rect">
            <a:avLst/>
          </a:prstGeom>
          <a:noFill/>
          <a:ln>
            <a:noFill/>
          </a:ln>
        </p:spPr>
        <p:txBody>
          <a:bodyPr spcFirstLastPara="1" wrap="square" lIns="91425" tIns="91425" rIns="91425" bIns="91425" anchor="t" anchorCtr="0">
            <a:spAutoFit/>
          </a:bodyPr>
          <a:lstStyle/>
          <a:p>
            <a:pPr marL="457200" marR="0" lvl="0" indent="-419100" algn="l" rtl="0">
              <a:lnSpc>
                <a:spcPct val="100000"/>
              </a:lnSpc>
              <a:spcBef>
                <a:spcPts val="0"/>
              </a:spcBef>
              <a:spcAft>
                <a:spcPts val="0"/>
              </a:spcAft>
              <a:buClr>
                <a:srgbClr val="132648"/>
              </a:buClr>
              <a:buSzPts val="3000"/>
              <a:buFont typeface="Arial"/>
              <a:buChar char="●"/>
            </a:pPr>
            <a:r>
              <a:rPr lang="en-US" sz="3000" b="1" i="0" u="none" strike="noStrike" cap="none">
                <a:solidFill>
                  <a:srgbClr val="132648"/>
                </a:solidFill>
                <a:latin typeface="Arial"/>
                <a:ea typeface="Arial"/>
                <a:cs typeface="Arial"/>
                <a:sym typeface="Arial"/>
              </a:rPr>
              <a:t>Digital tools for communication</a:t>
            </a:r>
            <a:endParaRPr sz="3000" b="1" i="0" u="none" strike="noStrike" cap="none">
              <a:solidFill>
                <a:srgbClr val="132648"/>
              </a:solidFill>
              <a:latin typeface="Arial"/>
              <a:ea typeface="Arial"/>
              <a:cs typeface="Arial"/>
              <a:sym typeface="Arial"/>
            </a:endParaRPr>
          </a:p>
          <a:p>
            <a:pPr marL="457200" marR="0" lvl="0" indent="0" algn="l" rtl="0">
              <a:lnSpc>
                <a:spcPct val="100000"/>
              </a:lnSpc>
              <a:spcBef>
                <a:spcPts val="0"/>
              </a:spcBef>
              <a:spcAft>
                <a:spcPts val="0"/>
              </a:spcAft>
              <a:buClr>
                <a:srgbClr val="000000"/>
              </a:buClr>
              <a:buSzPts val="2000"/>
              <a:buFont typeface="Arial"/>
              <a:buNone/>
            </a:pPr>
            <a:r>
              <a:rPr lang="en-US" sz="2000" b="0" i="0" u="none" strike="noStrike" cap="none">
                <a:solidFill>
                  <a:srgbClr val="132648"/>
                </a:solidFill>
                <a:latin typeface="Arial"/>
                <a:ea typeface="Arial"/>
                <a:cs typeface="Arial"/>
                <a:sym typeface="Arial"/>
              </a:rPr>
              <a:t>How have digital tools changed the way you communicate with students? Which tools have you found to be most accessible and effective?</a:t>
            </a:r>
            <a:endParaRPr sz="2000" b="0" i="0" u="none" strike="noStrike" cap="none">
              <a:solidFill>
                <a:srgbClr val="132648"/>
              </a:solidFill>
              <a:latin typeface="Arial"/>
              <a:ea typeface="Arial"/>
              <a:cs typeface="Arial"/>
              <a:sym typeface="Arial"/>
            </a:endParaRPr>
          </a:p>
          <a:p>
            <a:pPr marL="45720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132648"/>
              </a:solidFill>
              <a:latin typeface="Arial"/>
              <a:ea typeface="Arial"/>
              <a:cs typeface="Arial"/>
              <a:sym typeface="Arial"/>
            </a:endParaRPr>
          </a:p>
          <a:p>
            <a:pPr marL="457200" marR="0" lvl="0" indent="-419100" algn="l" rtl="0">
              <a:lnSpc>
                <a:spcPct val="100000"/>
              </a:lnSpc>
              <a:spcBef>
                <a:spcPts val="0"/>
              </a:spcBef>
              <a:spcAft>
                <a:spcPts val="0"/>
              </a:spcAft>
              <a:buClr>
                <a:srgbClr val="132648"/>
              </a:buClr>
              <a:buSzPts val="3000"/>
              <a:buFont typeface="Arial"/>
              <a:buChar char="●"/>
            </a:pPr>
            <a:r>
              <a:rPr lang="en-US" sz="3000" b="1" i="0" u="none" strike="noStrike" cap="none">
                <a:solidFill>
                  <a:srgbClr val="132648"/>
                </a:solidFill>
                <a:latin typeface="Arial"/>
                <a:ea typeface="Arial"/>
                <a:cs typeface="Arial"/>
                <a:sym typeface="Arial"/>
              </a:rPr>
              <a:t>Digital tools for collaboration</a:t>
            </a:r>
            <a:endParaRPr sz="3000" b="1" i="0" u="none" strike="noStrike" cap="none">
              <a:solidFill>
                <a:srgbClr val="132648"/>
              </a:solidFill>
              <a:latin typeface="Arial"/>
              <a:ea typeface="Arial"/>
              <a:cs typeface="Arial"/>
              <a:sym typeface="Arial"/>
            </a:endParaRPr>
          </a:p>
          <a:p>
            <a:pPr marL="457200" marR="0" lvl="0" indent="0" algn="l" rtl="0">
              <a:lnSpc>
                <a:spcPct val="100000"/>
              </a:lnSpc>
              <a:spcBef>
                <a:spcPts val="0"/>
              </a:spcBef>
              <a:spcAft>
                <a:spcPts val="0"/>
              </a:spcAft>
              <a:buClr>
                <a:srgbClr val="000000"/>
              </a:buClr>
              <a:buSzPts val="2000"/>
              <a:buFont typeface="Arial"/>
              <a:buNone/>
            </a:pPr>
            <a:r>
              <a:rPr lang="en-US" sz="2000" b="0" i="0" u="none" strike="noStrike" cap="none">
                <a:solidFill>
                  <a:srgbClr val="132648"/>
                </a:solidFill>
                <a:latin typeface="Arial"/>
                <a:ea typeface="Arial"/>
                <a:cs typeface="Arial"/>
                <a:sym typeface="Arial"/>
              </a:rPr>
              <a:t>How have digital tools enabled students to collaborate with peers and instructors? Which tools have you found to be most useful?</a:t>
            </a:r>
            <a:br>
              <a:rPr lang="en-US" sz="1800" b="0" i="0" u="none" strike="noStrike" cap="none">
                <a:solidFill>
                  <a:srgbClr val="132648"/>
                </a:solidFill>
                <a:latin typeface="Arial"/>
                <a:ea typeface="Arial"/>
                <a:cs typeface="Arial"/>
                <a:sym typeface="Arial"/>
              </a:rPr>
            </a:br>
            <a:endParaRPr sz="1800" b="0" i="0" u="none" strike="noStrike" cap="none">
              <a:solidFill>
                <a:srgbClr val="132648"/>
              </a:solidFill>
              <a:latin typeface="Arial"/>
              <a:ea typeface="Arial"/>
              <a:cs typeface="Arial"/>
              <a:sym typeface="Arial"/>
            </a:endParaRPr>
          </a:p>
          <a:p>
            <a:pPr marL="457200" marR="0" lvl="0" indent="-419100" algn="l" rtl="0">
              <a:lnSpc>
                <a:spcPct val="100000"/>
              </a:lnSpc>
              <a:spcBef>
                <a:spcPts val="0"/>
              </a:spcBef>
              <a:spcAft>
                <a:spcPts val="0"/>
              </a:spcAft>
              <a:buClr>
                <a:srgbClr val="132648"/>
              </a:buClr>
              <a:buSzPts val="3000"/>
              <a:buFont typeface="Arial"/>
              <a:buChar char="●"/>
            </a:pPr>
            <a:r>
              <a:rPr lang="en-US" sz="3000" b="1" i="0" u="none" strike="noStrike" cap="none">
                <a:solidFill>
                  <a:srgbClr val="132648"/>
                </a:solidFill>
                <a:latin typeface="Arial"/>
                <a:ea typeface="Arial"/>
                <a:cs typeface="Arial"/>
                <a:sym typeface="Arial"/>
              </a:rPr>
              <a:t>LMS selection</a:t>
            </a:r>
            <a:endParaRPr sz="3000" b="1" i="0" u="none" strike="noStrike" cap="none">
              <a:solidFill>
                <a:srgbClr val="132648"/>
              </a:solidFill>
              <a:latin typeface="Arial"/>
              <a:ea typeface="Arial"/>
              <a:cs typeface="Arial"/>
              <a:sym typeface="Arial"/>
            </a:endParaRPr>
          </a:p>
          <a:p>
            <a:pPr marL="457200" marR="0" lvl="0" indent="0" algn="l" rtl="0">
              <a:lnSpc>
                <a:spcPct val="100000"/>
              </a:lnSpc>
              <a:spcBef>
                <a:spcPts val="0"/>
              </a:spcBef>
              <a:spcAft>
                <a:spcPts val="0"/>
              </a:spcAft>
              <a:buClr>
                <a:srgbClr val="000000"/>
              </a:buClr>
              <a:buSzPts val="2000"/>
              <a:buFont typeface="Arial"/>
              <a:buNone/>
            </a:pPr>
            <a:r>
              <a:rPr lang="en-US" sz="2000" b="0" i="0" u="none" strike="noStrike" cap="none">
                <a:solidFill>
                  <a:srgbClr val="132648"/>
                </a:solidFill>
                <a:latin typeface="Arial"/>
                <a:ea typeface="Arial"/>
                <a:cs typeface="Arial"/>
                <a:sym typeface="Arial"/>
              </a:rPr>
              <a:t>What key features do you find to be essential for hosting your distance and blended learning materials? </a:t>
            </a:r>
            <a:br>
              <a:rPr lang="en-US" sz="1800" b="0" i="0" u="none" strike="noStrike" cap="none">
                <a:solidFill>
                  <a:srgbClr val="132648"/>
                </a:solidFill>
                <a:latin typeface="Arial"/>
                <a:ea typeface="Arial"/>
                <a:cs typeface="Arial"/>
                <a:sym typeface="Arial"/>
              </a:rPr>
            </a:br>
            <a:endParaRPr sz="1800" b="0" i="0" u="none" strike="noStrike" cap="none">
              <a:solidFill>
                <a:srgbClr val="132648"/>
              </a:solidFill>
              <a:latin typeface="Arial"/>
              <a:ea typeface="Arial"/>
              <a:cs typeface="Arial"/>
              <a:sym typeface="Arial"/>
            </a:endParaRPr>
          </a:p>
          <a:p>
            <a:pPr marL="457200" marR="0" lvl="0" indent="-419100" algn="l" rtl="0">
              <a:lnSpc>
                <a:spcPct val="100000"/>
              </a:lnSpc>
              <a:spcBef>
                <a:spcPts val="0"/>
              </a:spcBef>
              <a:spcAft>
                <a:spcPts val="0"/>
              </a:spcAft>
              <a:buClr>
                <a:srgbClr val="132648"/>
              </a:buClr>
              <a:buSzPts val="3000"/>
              <a:buFont typeface="Arial"/>
              <a:buChar char="●"/>
            </a:pPr>
            <a:r>
              <a:rPr lang="en-US" sz="3000" b="1" i="0" u="none" strike="noStrike" cap="none">
                <a:solidFill>
                  <a:srgbClr val="132648"/>
                </a:solidFill>
                <a:latin typeface="Arial"/>
                <a:ea typeface="Arial"/>
                <a:cs typeface="Arial"/>
                <a:sym typeface="Arial"/>
              </a:rPr>
              <a:t>OER integration</a:t>
            </a:r>
            <a:endParaRPr sz="3000" b="1" i="0" u="none" strike="noStrike" cap="none">
              <a:solidFill>
                <a:srgbClr val="132648"/>
              </a:solidFill>
              <a:latin typeface="Arial"/>
              <a:ea typeface="Arial"/>
              <a:cs typeface="Arial"/>
              <a:sym typeface="Arial"/>
            </a:endParaRPr>
          </a:p>
          <a:p>
            <a:pPr marL="457200" marR="0" lvl="0" indent="0" algn="l" rtl="0">
              <a:lnSpc>
                <a:spcPct val="100000"/>
              </a:lnSpc>
              <a:spcBef>
                <a:spcPts val="0"/>
              </a:spcBef>
              <a:spcAft>
                <a:spcPts val="0"/>
              </a:spcAft>
              <a:buClr>
                <a:srgbClr val="000000"/>
              </a:buClr>
              <a:buSzPts val="2000"/>
              <a:buFont typeface="Arial"/>
              <a:buNone/>
            </a:pPr>
            <a:r>
              <a:rPr lang="en-US" sz="2000" b="0" i="0" u="none" strike="noStrike" cap="none">
                <a:solidFill>
                  <a:srgbClr val="132648"/>
                </a:solidFill>
                <a:latin typeface="Arial"/>
                <a:ea typeface="Arial"/>
                <a:cs typeface="Arial"/>
                <a:sym typeface="Arial"/>
              </a:rPr>
              <a:t>What sources have you found to be useful for finding OERs for your class? How do you evaluate OER quality and relevance?</a:t>
            </a:r>
            <a:endParaRPr sz="2000" b="0" i="0" u="none" strike="noStrike" cap="none">
              <a:solidFill>
                <a:srgbClr val="132648"/>
              </a:solidFill>
              <a:latin typeface="Arial"/>
              <a:ea typeface="Arial"/>
              <a:cs typeface="Arial"/>
              <a:sym typeface="Arial"/>
            </a:endParaRPr>
          </a:p>
        </p:txBody>
      </p:sp>
      <p:pic>
        <p:nvPicPr>
          <p:cNvPr id="91" name="Google Shape;91;g252705ee162_0_9" title="Icon discuss"/>
          <p:cNvPicPr preferRelativeResize="0"/>
          <p:nvPr/>
        </p:nvPicPr>
        <p:blipFill rotWithShape="1">
          <a:blip r:embed="rId3">
            <a:alphaModFix/>
          </a:blip>
          <a:srcRect/>
          <a:stretch/>
        </p:blipFill>
        <p:spPr>
          <a:xfrm>
            <a:off x="10929600" y="5499250"/>
            <a:ext cx="1262400" cy="1262400"/>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95"/>
        <p:cNvGrpSpPr/>
        <p:nvPr/>
      </p:nvGrpSpPr>
      <p:grpSpPr>
        <a:xfrm>
          <a:off x="0" y="0"/>
          <a:ext cx="0" cy="0"/>
          <a:chOff x="0" y="0"/>
          <a:chExt cx="0" cy="0"/>
        </a:xfrm>
      </p:grpSpPr>
      <p:sp>
        <p:nvSpPr>
          <p:cNvPr id="96" name="Google Shape;96;g24cb1d26e2c_0_42"/>
          <p:cNvSpPr txBox="1">
            <a:spLocks noGrp="1"/>
          </p:cNvSpPr>
          <p:nvPr>
            <p:ph type="ctrTitle"/>
          </p:nvPr>
        </p:nvSpPr>
        <p:spPr>
          <a:xfrm>
            <a:off x="2194559" y="109728"/>
            <a:ext cx="7598700" cy="621900"/>
          </a:xfrm>
          <a:prstGeom prst="rect">
            <a:avLst/>
          </a:prstGeom>
          <a:noFill/>
          <a:ln>
            <a:noFill/>
          </a:ln>
        </p:spPr>
        <p:txBody>
          <a:bodyPr spcFirstLastPara="1" wrap="square" lIns="91425" tIns="45700" rIns="91425" bIns="45700" anchor="ctr" anchorCtr="0">
            <a:normAutofit/>
          </a:bodyPr>
          <a:lstStyle/>
          <a:p>
            <a:pPr marL="0" lvl="0" indent="0" algn="l" rtl="0">
              <a:lnSpc>
                <a:spcPct val="100000"/>
              </a:lnSpc>
              <a:spcBef>
                <a:spcPts val="0"/>
              </a:spcBef>
              <a:spcAft>
                <a:spcPts val="0"/>
              </a:spcAft>
              <a:buSzPts val="2800"/>
              <a:buNone/>
            </a:pPr>
            <a:r>
              <a:rPr lang="en-US"/>
              <a:t>Exploring SAMR</a:t>
            </a:r>
            <a:endParaRPr/>
          </a:p>
        </p:txBody>
      </p:sp>
      <p:sp>
        <p:nvSpPr>
          <p:cNvPr id="97" name="Google Shape;97;g24cb1d26e2c_0_42"/>
          <p:cNvSpPr txBox="1">
            <a:spLocks noGrp="1"/>
          </p:cNvSpPr>
          <p:nvPr>
            <p:ph type="subTitle" idx="1"/>
          </p:nvPr>
        </p:nvSpPr>
        <p:spPr>
          <a:xfrm>
            <a:off x="630475" y="1253425"/>
            <a:ext cx="5185200" cy="45654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3000"/>
              <a:buNone/>
            </a:pPr>
            <a:r>
              <a:rPr lang="en-US" b="1"/>
              <a:t>Technology can be used in a number of ways:</a:t>
            </a:r>
            <a:endParaRPr b="1"/>
          </a:p>
          <a:p>
            <a:pPr marL="0" lvl="0" indent="0" algn="l" rtl="0">
              <a:lnSpc>
                <a:spcPct val="100000"/>
              </a:lnSpc>
              <a:spcBef>
                <a:spcPts val="0"/>
              </a:spcBef>
              <a:spcAft>
                <a:spcPts val="0"/>
              </a:spcAft>
              <a:buSzPts val="3000"/>
              <a:buNone/>
            </a:pPr>
            <a:endParaRPr b="1"/>
          </a:p>
          <a:p>
            <a:pPr marL="457200" lvl="0" indent="-419100" algn="l" rtl="0">
              <a:lnSpc>
                <a:spcPct val="100000"/>
              </a:lnSpc>
              <a:spcBef>
                <a:spcPts val="0"/>
              </a:spcBef>
              <a:spcAft>
                <a:spcPts val="0"/>
              </a:spcAft>
              <a:buSzPts val="3000"/>
              <a:buChar char="●"/>
            </a:pPr>
            <a:r>
              <a:rPr lang="en-US" b="1"/>
              <a:t>S</a:t>
            </a:r>
            <a:r>
              <a:rPr lang="en-US"/>
              <a:t>: Substitution</a:t>
            </a:r>
            <a:endParaRPr/>
          </a:p>
          <a:p>
            <a:pPr marL="457200" lvl="0" indent="0" algn="l" rtl="0">
              <a:lnSpc>
                <a:spcPct val="100000"/>
              </a:lnSpc>
              <a:spcBef>
                <a:spcPts val="0"/>
              </a:spcBef>
              <a:spcAft>
                <a:spcPts val="0"/>
              </a:spcAft>
              <a:buSzPts val="3000"/>
              <a:buNone/>
            </a:pPr>
            <a:endParaRPr/>
          </a:p>
          <a:p>
            <a:pPr marL="457200" lvl="0" indent="-419100" algn="l" rtl="0">
              <a:lnSpc>
                <a:spcPct val="100000"/>
              </a:lnSpc>
              <a:spcBef>
                <a:spcPts val="0"/>
              </a:spcBef>
              <a:spcAft>
                <a:spcPts val="0"/>
              </a:spcAft>
              <a:buSzPts val="3000"/>
              <a:buChar char="●"/>
            </a:pPr>
            <a:r>
              <a:rPr lang="en-US" b="1"/>
              <a:t>A</a:t>
            </a:r>
            <a:r>
              <a:rPr lang="en-US"/>
              <a:t>: Augmentation</a:t>
            </a:r>
            <a:endParaRPr/>
          </a:p>
          <a:p>
            <a:pPr marL="457200" lvl="0" indent="0" algn="l" rtl="0">
              <a:lnSpc>
                <a:spcPct val="100000"/>
              </a:lnSpc>
              <a:spcBef>
                <a:spcPts val="0"/>
              </a:spcBef>
              <a:spcAft>
                <a:spcPts val="0"/>
              </a:spcAft>
              <a:buSzPts val="3000"/>
              <a:buNone/>
            </a:pPr>
            <a:endParaRPr/>
          </a:p>
          <a:p>
            <a:pPr marL="457200" lvl="0" indent="-419100" algn="l" rtl="0">
              <a:lnSpc>
                <a:spcPct val="100000"/>
              </a:lnSpc>
              <a:spcBef>
                <a:spcPts val="0"/>
              </a:spcBef>
              <a:spcAft>
                <a:spcPts val="0"/>
              </a:spcAft>
              <a:buSzPts val="3000"/>
              <a:buChar char="●"/>
            </a:pPr>
            <a:r>
              <a:rPr lang="en-US" b="1"/>
              <a:t>M</a:t>
            </a:r>
            <a:r>
              <a:rPr lang="en-US"/>
              <a:t>: Modification</a:t>
            </a:r>
            <a:br>
              <a:rPr lang="en-US"/>
            </a:br>
            <a:endParaRPr/>
          </a:p>
          <a:p>
            <a:pPr marL="457200" lvl="0" indent="-419100" algn="l" rtl="0">
              <a:lnSpc>
                <a:spcPct val="100000"/>
              </a:lnSpc>
              <a:spcBef>
                <a:spcPts val="0"/>
              </a:spcBef>
              <a:spcAft>
                <a:spcPts val="0"/>
              </a:spcAft>
              <a:buSzPts val="3000"/>
              <a:buChar char="●"/>
            </a:pPr>
            <a:r>
              <a:rPr lang="en-US" b="1"/>
              <a:t>R</a:t>
            </a:r>
            <a:r>
              <a:rPr lang="en-US"/>
              <a:t>: Redefinition</a:t>
            </a:r>
            <a:endParaRPr/>
          </a:p>
        </p:txBody>
      </p:sp>
      <p:pic>
        <p:nvPicPr>
          <p:cNvPr id="98" name="Google Shape;98;g24cb1d26e2c_0_42" descr="A group of students and a teacher working on computers"/>
          <p:cNvPicPr preferRelativeResize="0"/>
          <p:nvPr/>
        </p:nvPicPr>
        <p:blipFill rotWithShape="1">
          <a:blip r:embed="rId3">
            <a:alphaModFix/>
          </a:blip>
          <a:srcRect t="7071"/>
          <a:stretch/>
        </p:blipFill>
        <p:spPr>
          <a:xfrm>
            <a:off x="6484675" y="1827500"/>
            <a:ext cx="5340800" cy="3307951"/>
          </a:xfrm>
          <a:prstGeom prst="rect">
            <a:avLst/>
          </a:prstGeom>
          <a:noFill/>
          <a:ln>
            <a:noFill/>
          </a:ln>
        </p:spPr>
      </p:pic>
      <p:pic>
        <p:nvPicPr>
          <p:cNvPr id="99" name="Google Shape;99;g24cb1d26e2c_0_42" title="Icon explore"/>
          <p:cNvPicPr preferRelativeResize="0"/>
          <p:nvPr/>
        </p:nvPicPr>
        <p:blipFill rotWithShape="1">
          <a:blip r:embed="rId4">
            <a:alphaModFix/>
          </a:blip>
          <a:srcRect/>
          <a:stretch/>
        </p:blipFill>
        <p:spPr>
          <a:xfrm>
            <a:off x="10897738" y="5578750"/>
            <a:ext cx="1294273" cy="1164850"/>
          </a:xfrm>
          <a:prstGeom prst="rect">
            <a:avLst/>
          </a:prstGeom>
          <a:noFill/>
          <a:ln>
            <a:noFill/>
          </a:ln>
        </p:spPr>
      </p:pic>
    </p:spTree>
  </p:cSld>
  <p:clrMapOvr>
    <a:masterClrMapping/>
  </p:clrMapOvr>
</p:sld>
</file>

<file path=ppt/theme/theme1.xml><?xml version="1.0" encoding="utf-8"?>
<a:theme xmlns:a="http://schemas.openxmlformats.org/drawingml/2006/main" name="Master">
  <a:themeElements>
    <a:clrScheme name="Custom 3">
      <a:dk1>
        <a:srgbClr val="000000"/>
      </a:dk1>
      <a:lt1>
        <a:srgbClr val="FFFFFF"/>
      </a:lt1>
      <a:dk2>
        <a:srgbClr val="39302A"/>
      </a:dk2>
      <a:lt2>
        <a:srgbClr val="E5DEDB"/>
      </a:lt2>
      <a:accent1>
        <a:srgbClr val="1878BA"/>
      </a:accent1>
      <a:accent2>
        <a:srgbClr val="F8931D"/>
      </a:accent2>
      <a:accent3>
        <a:srgbClr val="CE8D3E"/>
      </a:accent3>
      <a:accent4>
        <a:srgbClr val="EC7016"/>
      </a:accent4>
      <a:accent5>
        <a:srgbClr val="E64823"/>
      </a:accent5>
      <a:accent6>
        <a:srgbClr val="9C6A6A"/>
      </a:accent6>
      <a:hlink>
        <a:srgbClr val="0922CF"/>
      </a:hlink>
      <a:folHlink>
        <a:srgbClr val="7F723D"/>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4133</Words>
  <Application>Microsoft Office PowerPoint</Application>
  <PresentationFormat>Widescreen</PresentationFormat>
  <Paragraphs>287</Paragraphs>
  <Slides>17</Slides>
  <Notes>17</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17</vt:i4>
      </vt:variant>
    </vt:vector>
  </HeadingPairs>
  <TitlesOfParts>
    <vt:vector size="21" baseType="lpstr">
      <vt:lpstr>Noto Sans Symbols</vt:lpstr>
      <vt:lpstr>Arial Black</vt:lpstr>
      <vt:lpstr>Arial</vt:lpstr>
      <vt:lpstr>Master</vt:lpstr>
      <vt:lpstr>PowerPoint Presentation</vt:lpstr>
      <vt:lpstr>Welcome to Chapter 4!</vt:lpstr>
      <vt:lpstr>Session Objectives</vt:lpstr>
      <vt:lpstr>Session Agenda</vt:lpstr>
      <vt:lpstr>Quick Brainstorm</vt:lpstr>
      <vt:lpstr>Blended Learning Recap</vt:lpstr>
      <vt:lpstr>Discussion on Blended Learning</vt:lpstr>
      <vt:lpstr>Discussion Questions</vt:lpstr>
      <vt:lpstr>Exploring SAMR</vt:lpstr>
      <vt:lpstr>Examples of SAMR</vt:lpstr>
      <vt:lpstr>SAMR in Practice</vt:lpstr>
      <vt:lpstr>Applying SAMR: Social Studies</vt:lpstr>
      <vt:lpstr>Applying SAMR: Language Arts</vt:lpstr>
      <vt:lpstr>Applying SAMR: Math</vt:lpstr>
      <vt:lpstr>Applying SAMR: ELL / ESL</vt:lpstr>
      <vt:lpstr>Sharing our SAMR Models</vt:lpstr>
      <vt:lpstr>What’s Next?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cp:lastModifiedBy>Lehrman, Joey</cp:lastModifiedBy>
  <cp:revision>1</cp:revision>
  <dcterms:created xsi:type="dcterms:W3CDTF">2019-01-28T20:07:54Z</dcterms:created>
  <dcterms:modified xsi:type="dcterms:W3CDTF">2023-06-30T12:33:12Z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ies>
</file>